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58" r:id="rId2"/>
  </p:sldMasterIdLst>
  <p:notesMasterIdLst>
    <p:notesMasterId r:id="rId83"/>
  </p:notesMasterIdLst>
  <p:handoutMasterIdLst>
    <p:handoutMasterId r:id="rId84"/>
  </p:handoutMasterIdLst>
  <p:sldIdLst>
    <p:sldId id="256" r:id="rId3"/>
    <p:sldId id="308" r:id="rId4"/>
    <p:sldId id="342" r:id="rId5"/>
    <p:sldId id="427" r:id="rId6"/>
    <p:sldId id="257" r:id="rId7"/>
    <p:sldId id="300" r:id="rId8"/>
    <p:sldId id="301" r:id="rId9"/>
    <p:sldId id="302" r:id="rId10"/>
    <p:sldId id="303" r:id="rId11"/>
    <p:sldId id="341" r:id="rId12"/>
    <p:sldId id="305" r:id="rId13"/>
    <p:sldId id="306" r:id="rId14"/>
    <p:sldId id="307" r:id="rId15"/>
    <p:sldId id="332" r:id="rId16"/>
    <p:sldId id="442" r:id="rId17"/>
    <p:sldId id="443" r:id="rId18"/>
    <p:sldId id="335" r:id="rId19"/>
    <p:sldId id="340" r:id="rId20"/>
    <p:sldId id="339" r:id="rId21"/>
    <p:sldId id="444" r:id="rId22"/>
    <p:sldId id="337" r:id="rId23"/>
    <p:sldId id="338" r:id="rId24"/>
    <p:sldId id="445" r:id="rId25"/>
    <p:sldId id="447" r:id="rId26"/>
    <p:sldId id="446" r:id="rId27"/>
    <p:sldId id="428" r:id="rId28"/>
    <p:sldId id="333" r:id="rId29"/>
    <p:sldId id="432" r:id="rId30"/>
    <p:sldId id="433" r:id="rId31"/>
    <p:sldId id="434" r:id="rId32"/>
    <p:sldId id="437" r:id="rId33"/>
    <p:sldId id="439" r:id="rId34"/>
    <p:sldId id="440" r:id="rId35"/>
    <p:sldId id="441" r:id="rId36"/>
    <p:sldId id="349" r:id="rId37"/>
    <p:sldId id="350" r:id="rId38"/>
    <p:sldId id="352" r:id="rId39"/>
    <p:sldId id="354" r:id="rId40"/>
    <p:sldId id="355" r:id="rId41"/>
    <p:sldId id="357" r:id="rId42"/>
    <p:sldId id="361" r:id="rId43"/>
    <p:sldId id="363" r:id="rId44"/>
    <p:sldId id="365" r:id="rId45"/>
    <p:sldId id="376" r:id="rId46"/>
    <p:sldId id="366" r:id="rId47"/>
    <p:sldId id="377" r:id="rId48"/>
    <p:sldId id="368" r:id="rId49"/>
    <p:sldId id="371" r:id="rId50"/>
    <p:sldId id="372" r:id="rId51"/>
    <p:sldId id="374" r:id="rId52"/>
    <p:sldId id="384" r:id="rId53"/>
    <p:sldId id="385" r:id="rId54"/>
    <p:sldId id="386" r:id="rId55"/>
    <p:sldId id="390" r:id="rId56"/>
    <p:sldId id="395" r:id="rId57"/>
    <p:sldId id="396" r:id="rId58"/>
    <p:sldId id="401" r:id="rId59"/>
    <p:sldId id="402" r:id="rId60"/>
    <p:sldId id="404" r:id="rId61"/>
    <p:sldId id="407" r:id="rId62"/>
    <p:sldId id="408" r:id="rId63"/>
    <p:sldId id="409" r:id="rId64"/>
    <p:sldId id="410" r:id="rId65"/>
    <p:sldId id="411" r:id="rId66"/>
    <p:sldId id="412" r:id="rId67"/>
    <p:sldId id="413" r:id="rId68"/>
    <p:sldId id="414" r:id="rId69"/>
    <p:sldId id="416" r:id="rId70"/>
    <p:sldId id="417" r:id="rId71"/>
    <p:sldId id="418" r:id="rId72"/>
    <p:sldId id="419" r:id="rId73"/>
    <p:sldId id="420" r:id="rId74"/>
    <p:sldId id="421" r:id="rId75"/>
    <p:sldId id="426" r:id="rId76"/>
    <p:sldId id="422" r:id="rId77"/>
    <p:sldId id="423" r:id="rId78"/>
    <p:sldId id="425" r:id="rId79"/>
    <p:sldId id="448" r:id="rId80"/>
    <p:sldId id="449" r:id="rId81"/>
    <p:sldId id="424" r:id="rId8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1507"/>
    <a:srgbClr val="E54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73" d="100"/>
          <a:sy n="73" d="100"/>
        </p:scale>
        <p:origin x="782" y="62"/>
      </p:cViewPr>
      <p:guideLst>
        <p:guide orient="horz" pos="1620"/>
        <p:guide pos="2880"/>
      </p:guideLst>
    </p:cSldViewPr>
  </p:slideViewPr>
  <p:notesTextViewPr>
    <p:cViewPr>
      <p:scale>
        <a:sx n="1" d="1"/>
        <a:sy n="1" d="1"/>
      </p:scale>
      <p:origin x="0" y="0"/>
    </p:cViewPr>
  </p:notesTextViewPr>
  <p:notesViewPr>
    <p:cSldViewPr showGuides="1">
      <p:cViewPr varScale="1">
        <p:scale>
          <a:sx n="83" d="100"/>
          <a:sy n="83" d="100"/>
        </p:scale>
        <p:origin x="-31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C6207E-9F80-47E6-9D9F-8EC0BA78C7CB}" type="datetimeFigureOut">
              <a:rPr lang="ko-KR" altLang="en-US" smtClean="0"/>
              <a:pPr/>
              <a:t>2021-08-02</a:t>
            </a:fld>
            <a:endParaRPr lang="ko-KR"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04DD82-1994-47EE-ADA5-627A24E117C3}" type="slidenum">
              <a:rPr lang="ko-KR" altLang="en-US" smtClean="0"/>
              <a:pPr/>
              <a:t>‹#›</a:t>
            </a:fld>
            <a:endParaRPr lang="ko-KR" altLang="en-US" dirty="0"/>
          </a:p>
        </p:txBody>
      </p:sp>
    </p:spTree>
    <p:extLst>
      <p:ext uri="{BB962C8B-B14F-4D97-AF65-F5344CB8AC3E}">
        <p14:creationId xmlns:p14="http://schemas.microsoft.com/office/powerpoint/2010/main" val="744164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5AB6F7-76A0-4809-8B69-77656342986A}" type="datetimeFigureOut">
              <a:rPr lang="en-IN" smtClean="0"/>
              <a:pPr/>
              <a:t>02-08-2021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C98AE-AD09-4E15-B36A-5DBFF47E9F27}" type="slidenum">
              <a:rPr lang="en-IN" smtClean="0"/>
              <a:pPr/>
              <a:t>‹#›</a:t>
            </a:fld>
            <a:endParaRPr lang="en-IN"/>
          </a:p>
        </p:txBody>
      </p:sp>
    </p:spTree>
    <p:extLst>
      <p:ext uri="{BB962C8B-B14F-4D97-AF65-F5344CB8AC3E}">
        <p14:creationId xmlns:p14="http://schemas.microsoft.com/office/powerpoint/2010/main" val="269320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16C98AE-AD09-4E15-B36A-5DBFF47E9F27}" type="slidenum">
              <a:rPr lang="en-IN" smtClean="0"/>
              <a:pPr/>
              <a:t>8</a:t>
            </a:fld>
            <a:endParaRPr lang="en-IN"/>
          </a:p>
        </p:txBody>
      </p:sp>
    </p:spTree>
    <p:extLst>
      <p:ext uri="{BB962C8B-B14F-4D97-AF65-F5344CB8AC3E}">
        <p14:creationId xmlns:p14="http://schemas.microsoft.com/office/powerpoint/2010/main" val="503398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ound Same Side Corner Rectangle 2"/>
          <p:cNvSpPr/>
          <p:nvPr userDrawn="1"/>
        </p:nvSpPr>
        <p:spPr>
          <a:xfrm rot="5400000">
            <a:off x="1614457" y="838343"/>
            <a:ext cx="1847142" cy="5076056"/>
          </a:xfrm>
          <a:prstGeom prst="round2Same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Arial" pitchFamily="34" charset="0"/>
              <a:cs typeface="Arial" pitchFamily="34" charset="0"/>
            </a:endParaRPr>
          </a:p>
        </p:txBody>
      </p:sp>
      <p:sp>
        <p:nvSpPr>
          <p:cNvPr id="12" name="Text Placeholder 3"/>
          <p:cNvSpPr>
            <a:spLocks noGrp="1"/>
          </p:cNvSpPr>
          <p:nvPr>
            <p:ph type="body" sz="quarter" idx="12" hasCustomPrompt="1"/>
          </p:nvPr>
        </p:nvSpPr>
        <p:spPr>
          <a:xfrm>
            <a:off x="467544" y="3795437"/>
            <a:ext cx="4320480" cy="288032"/>
          </a:xfrm>
          <a:prstGeom prst="rect">
            <a:avLst/>
          </a:prstGeom>
        </p:spPr>
        <p:txBody>
          <a:bodyPr/>
          <a:lstStyle>
            <a:lvl1pPr marL="0" indent="0" algn="l">
              <a:buFontTx/>
              <a:buNone/>
              <a:defRPr sz="1200">
                <a:solidFill>
                  <a:schemeClr val="bg1"/>
                </a:solidFill>
                <a:latin typeface="+mn-lt"/>
                <a:cs typeface="Arial" pitchFamily="34" charset="0"/>
              </a:defRPr>
            </a:lvl1pPr>
          </a:lstStyle>
          <a:p>
            <a:pPr lvl="0"/>
            <a:r>
              <a:rPr lang="en-US" altLang="ko-KR" dirty="0"/>
              <a:t>Insert the title of your subtitle Here</a:t>
            </a:r>
          </a:p>
        </p:txBody>
      </p:sp>
      <p:sp>
        <p:nvSpPr>
          <p:cNvPr id="7" name="Text Placeholder 9">
            <a:extLst>
              <a:ext uri="{FF2B5EF4-FFF2-40B4-BE49-F238E27FC236}">
                <a16:creationId xmlns:a16="http://schemas.microsoft.com/office/drawing/2014/main" id="{89F8A4B7-E6C8-4208-8AC6-ED1D61D10B7F}"/>
              </a:ext>
            </a:extLst>
          </p:cNvPr>
          <p:cNvSpPr>
            <a:spLocks noGrp="1"/>
          </p:cNvSpPr>
          <p:nvPr>
            <p:ph type="body" sz="quarter" idx="10" hasCustomPrompt="1"/>
          </p:nvPr>
        </p:nvSpPr>
        <p:spPr>
          <a:xfrm>
            <a:off x="467544" y="2715766"/>
            <a:ext cx="4320480" cy="1080120"/>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 TEMPLATES</a:t>
            </a:r>
          </a:p>
        </p:txBody>
      </p:sp>
    </p:spTree>
    <p:extLst>
      <p:ext uri="{BB962C8B-B14F-4D97-AF65-F5344CB8AC3E}">
        <p14:creationId xmlns:p14="http://schemas.microsoft.com/office/powerpoint/2010/main" val="193626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Rectangle 12"/>
          <p:cNvSpPr/>
          <p:nvPr userDrawn="1"/>
        </p:nvSpPr>
        <p:spPr>
          <a:xfrm>
            <a:off x="552185" y="1280248"/>
            <a:ext cx="1944000" cy="21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Rectangle 1"/>
          <p:cNvSpPr/>
          <p:nvPr userDrawn="1"/>
        </p:nvSpPr>
        <p:spPr>
          <a:xfrm>
            <a:off x="0" y="460350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0" y="11901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grpSp>
        <p:nvGrpSpPr>
          <p:cNvPr id="6" name="Group 5"/>
          <p:cNvGrpSpPr/>
          <p:nvPr userDrawn="1"/>
        </p:nvGrpSpPr>
        <p:grpSpPr>
          <a:xfrm>
            <a:off x="0" y="0"/>
            <a:ext cx="9144000" cy="248304"/>
            <a:chOff x="0" y="0"/>
            <a:chExt cx="9144000" cy="248304"/>
          </a:xfrm>
          <a:solidFill>
            <a:schemeClr val="accent1"/>
          </a:solidFill>
        </p:grpSpPr>
        <p:sp>
          <p:nvSpPr>
            <p:cNvPr id="4" name="Rectangle 3"/>
            <p:cNvSpPr/>
            <p:nvPr userDrawn="1"/>
          </p:nvSpPr>
          <p:spPr>
            <a:xfrm>
              <a:off x="0" y="0"/>
              <a:ext cx="9144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5" name="Isosceles Triangle 4"/>
            <p:cNvSpPr/>
            <p:nvPr userDrawn="1"/>
          </p:nvSpPr>
          <p:spPr>
            <a:xfrm rot="10800000">
              <a:off x="4427984" y="1"/>
              <a:ext cx="288032" cy="24830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8" name="Rectangle 17"/>
          <p:cNvSpPr/>
          <p:nvPr userDrawn="1"/>
        </p:nvSpPr>
        <p:spPr>
          <a:xfrm>
            <a:off x="2582135" y="1280248"/>
            <a:ext cx="1944000" cy="21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Rectangle 19"/>
          <p:cNvSpPr/>
          <p:nvPr userDrawn="1"/>
        </p:nvSpPr>
        <p:spPr>
          <a:xfrm>
            <a:off x="4612085" y="1280248"/>
            <a:ext cx="1944000" cy="21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Rectangle 21"/>
          <p:cNvSpPr/>
          <p:nvPr userDrawn="1"/>
        </p:nvSpPr>
        <p:spPr>
          <a:xfrm>
            <a:off x="6642034" y="1280248"/>
            <a:ext cx="1944000" cy="21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5" name="그림 개체 틀 24">
            <a:extLst>
              <a:ext uri="{FF2B5EF4-FFF2-40B4-BE49-F238E27FC236}">
                <a16:creationId xmlns:a16="http://schemas.microsoft.com/office/drawing/2014/main" id="{BB44E593-372B-413A-8040-FDB1E70931B5}"/>
              </a:ext>
            </a:extLst>
          </p:cNvPr>
          <p:cNvSpPr>
            <a:spLocks noGrp="1"/>
          </p:cNvSpPr>
          <p:nvPr>
            <p:ph type="pic" idx="16" hasCustomPrompt="1"/>
          </p:nvPr>
        </p:nvSpPr>
        <p:spPr>
          <a:xfrm>
            <a:off x="6748652" y="1422652"/>
            <a:ext cx="1730767" cy="1909596"/>
          </a:xfrm>
          <a:custGeom>
            <a:avLst/>
            <a:gdLst>
              <a:gd name="connsiteX0" fmla="*/ 304075 w 1730767"/>
              <a:gd name="connsiteY0" fmla="*/ 0 h 1909596"/>
              <a:gd name="connsiteX1" fmla="*/ 1730767 w 1730767"/>
              <a:gd name="connsiteY1" fmla="*/ 1596 h 1909596"/>
              <a:gd name="connsiteX2" fmla="*/ 1730767 w 1730767"/>
              <a:gd name="connsiteY2" fmla="*/ 1579897 h 1909596"/>
              <a:gd name="connsiteX3" fmla="*/ 1401355 w 1730767"/>
              <a:gd name="connsiteY3" fmla="*/ 1906073 h 1909596"/>
              <a:gd name="connsiteX4" fmla="*/ 2576 w 1730767"/>
              <a:gd name="connsiteY4" fmla="*/ 1909596 h 1909596"/>
              <a:gd name="connsiteX5" fmla="*/ 0 w 1730767"/>
              <a:gd name="connsiteY5" fmla="*/ 308113 h 190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67" h="1909596">
                <a:moveTo>
                  <a:pt x="304075" y="0"/>
                </a:moveTo>
                <a:lnTo>
                  <a:pt x="1730767" y="1596"/>
                </a:lnTo>
                <a:lnTo>
                  <a:pt x="1730767" y="1579897"/>
                </a:lnTo>
                <a:lnTo>
                  <a:pt x="1401355" y="1906073"/>
                </a:lnTo>
                <a:lnTo>
                  <a:pt x="2576" y="1909596"/>
                </a:lnTo>
                <a:cubicBezTo>
                  <a:pt x="1717" y="1375768"/>
                  <a:pt x="859" y="841941"/>
                  <a:pt x="0" y="308113"/>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6" name="그림 개체 틀 25">
            <a:extLst>
              <a:ext uri="{FF2B5EF4-FFF2-40B4-BE49-F238E27FC236}">
                <a16:creationId xmlns:a16="http://schemas.microsoft.com/office/drawing/2014/main" id="{1D2964A4-4427-44D0-BD50-F1BFC9524811}"/>
              </a:ext>
            </a:extLst>
          </p:cNvPr>
          <p:cNvSpPr>
            <a:spLocks noGrp="1"/>
          </p:cNvSpPr>
          <p:nvPr>
            <p:ph type="pic" idx="15" hasCustomPrompt="1"/>
          </p:nvPr>
        </p:nvSpPr>
        <p:spPr>
          <a:xfrm>
            <a:off x="4718273" y="1422652"/>
            <a:ext cx="1730767" cy="1909596"/>
          </a:xfrm>
          <a:custGeom>
            <a:avLst/>
            <a:gdLst>
              <a:gd name="connsiteX0" fmla="*/ 304075 w 1730767"/>
              <a:gd name="connsiteY0" fmla="*/ 0 h 1909596"/>
              <a:gd name="connsiteX1" fmla="*/ 1730767 w 1730767"/>
              <a:gd name="connsiteY1" fmla="*/ 1596 h 1909596"/>
              <a:gd name="connsiteX2" fmla="*/ 1730767 w 1730767"/>
              <a:gd name="connsiteY2" fmla="*/ 1579897 h 1909596"/>
              <a:gd name="connsiteX3" fmla="*/ 1401355 w 1730767"/>
              <a:gd name="connsiteY3" fmla="*/ 1906073 h 1909596"/>
              <a:gd name="connsiteX4" fmla="*/ 2576 w 1730767"/>
              <a:gd name="connsiteY4" fmla="*/ 1909596 h 1909596"/>
              <a:gd name="connsiteX5" fmla="*/ 0 w 1730767"/>
              <a:gd name="connsiteY5" fmla="*/ 308113 h 190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67" h="1909596">
                <a:moveTo>
                  <a:pt x="304075" y="0"/>
                </a:moveTo>
                <a:lnTo>
                  <a:pt x="1730767" y="1596"/>
                </a:lnTo>
                <a:lnTo>
                  <a:pt x="1730767" y="1579897"/>
                </a:lnTo>
                <a:lnTo>
                  <a:pt x="1401355" y="1906073"/>
                </a:lnTo>
                <a:lnTo>
                  <a:pt x="2576" y="1909596"/>
                </a:lnTo>
                <a:cubicBezTo>
                  <a:pt x="1717" y="1375768"/>
                  <a:pt x="859" y="841941"/>
                  <a:pt x="0" y="308113"/>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7" name="그림 개체 틀 26">
            <a:extLst>
              <a:ext uri="{FF2B5EF4-FFF2-40B4-BE49-F238E27FC236}">
                <a16:creationId xmlns:a16="http://schemas.microsoft.com/office/drawing/2014/main" id="{57B5A4E7-0D2A-4557-B263-5CA93A4351A6}"/>
              </a:ext>
            </a:extLst>
          </p:cNvPr>
          <p:cNvSpPr>
            <a:spLocks noGrp="1"/>
          </p:cNvSpPr>
          <p:nvPr>
            <p:ph type="pic" idx="14" hasCustomPrompt="1"/>
          </p:nvPr>
        </p:nvSpPr>
        <p:spPr>
          <a:xfrm>
            <a:off x="2687894" y="1422652"/>
            <a:ext cx="1730767" cy="1909596"/>
          </a:xfrm>
          <a:custGeom>
            <a:avLst/>
            <a:gdLst>
              <a:gd name="connsiteX0" fmla="*/ 304075 w 1730767"/>
              <a:gd name="connsiteY0" fmla="*/ 0 h 1909596"/>
              <a:gd name="connsiteX1" fmla="*/ 1730767 w 1730767"/>
              <a:gd name="connsiteY1" fmla="*/ 1596 h 1909596"/>
              <a:gd name="connsiteX2" fmla="*/ 1730767 w 1730767"/>
              <a:gd name="connsiteY2" fmla="*/ 1579897 h 1909596"/>
              <a:gd name="connsiteX3" fmla="*/ 1401355 w 1730767"/>
              <a:gd name="connsiteY3" fmla="*/ 1906073 h 1909596"/>
              <a:gd name="connsiteX4" fmla="*/ 2576 w 1730767"/>
              <a:gd name="connsiteY4" fmla="*/ 1909596 h 1909596"/>
              <a:gd name="connsiteX5" fmla="*/ 0 w 1730767"/>
              <a:gd name="connsiteY5" fmla="*/ 308113 h 190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67" h="1909596">
                <a:moveTo>
                  <a:pt x="304075" y="0"/>
                </a:moveTo>
                <a:lnTo>
                  <a:pt x="1730767" y="1596"/>
                </a:lnTo>
                <a:lnTo>
                  <a:pt x="1730767" y="1579897"/>
                </a:lnTo>
                <a:lnTo>
                  <a:pt x="1401355" y="1906073"/>
                </a:lnTo>
                <a:lnTo>
                  <a:pt x="2576" y="1909596"/>
                </a:lnTo>
                <a:cubicBezTo>
                  <a:pt x="1717" y="1375768"/>
                  <a:pt x="859" y="841941"/>
                  <a:pt x="0" y="308113"/>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8" name="그림 개체 틀 27">
            <a:extLst>
              <a:ext uri="{FF2B5EF4-FFF2-40B4-BE49-F238E27FC236}">
                <a16:creationId xmlns:a16="http://schemas.microsoft.com/office/drawing/2014/main" id="{B132F25B-77D1-4C5A-B77A-647542047EAB}"/>
              </a:ext>
            </a:extLst>
          </p:cNvPr>
          <p:cNvSpPr>
            <a:spLocks noGrp="1"/>
          </p:cNvSpPr>
          <p:nvPr>
            <p:ph type="pic" idx="13" hasCustomPrompt="1"/>
          </p:nvPr>
        </p:nvSpPr>
        <p:spPr>
          <a:xfrm>
            <a:off x="657515" y="1422652"/>
            <a:ext cx="1730767" cy="1909596"/>
          </a:xfrm>
          <a:custGeom>
            <a:avLst/>
            <a:gdLst>
              <a:gd name="connsiteX0" fmla="*/ 304075 w 1730767"/>
              <a:gd name="connsiteY0" fmla="*/ 0 h 1909596"/>
              <a:gd name="connsiteX1" fmla="*/ 1730767 w 1730767"/>
              <a:gd name="connsiteY1" fmla="*/ 1596 h 1909596"/>
              <a:gd name="connsiteX2" fmla="*/ 1730767 w 1730767"/>
              <a:gd name="connsiteY2" fmla="*/ 1579897 h 1909596"/>
              <a:gd name="connsiteX3" fmla="*/ 1401355 w 1730767"/>
              <a:gd name="connsiteY3" fmla="*/ 1906073 h 1909596"/>
              <a:gd name="connsiteX4" fmla="*/ 2576 w 1730767"/>
              <a:gd name="connsiteY4" fmla="*/ 1909596 h 1909596"/>
              <a:gd name="connsiteX5" fmla="*/ 0 w 1730767"/>
              <a:gd name="connsiteY5" fmla="*/ 308113 h 190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0767" h="1909596">
                <a:moveTo>
                  <a:pt x="304075" y="0"/>
                </a:moveTo>
                <a:lnTo>
                  <a:pt x="1730767" y="1596"/>
                </a:lnTo>
                <a:lnTo>
                  <a:pt x="1730767" y="1579897"/>
                </a:lnTo>
                <a:lnTo>
                  <a:pt x="1401355" y="1906073"/>
                </a:lnTo>
                <a:lnTo>
                  <a:pt x="2576" y="1909596"/>
                </a:lnTo>
                <a:cubicBezTo>
                  <a:pt x="1717" y="1375768"/>
                  <a:pt x="859" y="841941"/>
                  <a:pt x="0" y="308113"/>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51904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60350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0" y="11901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grpSp>
        <p:nvGrpSpPr>
          <p:cNvPr id="6" name="Group 5"/>
          <p:cNvGrpSpPr/>
          <p:nvPr userDrawn="1"/>
        </p:nvGrpSpPr>
        <p:grpSpPr>
          <a:xfrm>
            <a:off x="0" y="0"/>
            <a:ext cx="9144000" cy="248304"/>
            <a:chOff x="0" y="0"/>
            <a:chExt cx="9144000" cy="248304"/>
          </a:xfrm>
          <a:solidFill>
            <a:schemeClr val="accent1"/>
          </a:solidFill>
        </p:grpSpPr>
        <p:sp>
          <p:nvSpPr>
            <p:cNvPr id="4" name="Rectangle 3"/>
            <p:cNvSpPr/>
            <p:nvPr userDrawn="1"/>
          </p:nvSpPr>
          <p:spPr>
            <a:xfrm>
              <a:off x="0" y="0"/>
              <a:ext cx="9144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5" name="Isosceles Triangle 4"/>
            <p:cNvSpPr/>
            <p:nvPr userDrawn="1"/>
          </p:nvSpPr>
          <p:spPr>
            <a:xfrm rot="10800000">
              <a:off x="4427984" y="1"/>
              <a:ext cx="288032" cy="24830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Rectangle 11"/>
          <p:cNvSpPr/>
          <p:nvPr userDrawn="1"/>
        </p:nvSpPr>
        <p:spPr>
          <a:xfrm>
            <a:off x="527931" y="1248643"/>
            <a:ext cx="1008000" cy="10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Picture Placeholder 2"/>
          <p:cNvSpPr>
            <a:spLocks noGrp="1"/>
          </p:cNvSpPr>
          <p:nvPr>
            <p:ph type="pic" idx="1" hasCustomPrompt="1"/>
          </p:nvPr>
        </p:nvSpPr>
        <p:spPr>
          <a:xfrm>
            <a:off x="1535931" y="1248643"/>
            <a:ext cx="2880000" cy="100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4" name="Rectangle 13"/>
          <p:cNvSpPr/>
          <p:nvPr userDrawn="1"/>
        </p:nvSpPr>
        <p:spPr>
          <a:xfrm>
            <a:off x="540032" y="2725713"/>
            <a:ext cx="1008000" cy="100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Picture Placeholder 2"/>
          <p:cNvSpPr>
            <a:spLocks noGrp="1"/>
          </p:cNvSpPr>
          <p:nvPr>
            <p:ph type="pic" idx="10" hasCustomPrompt="1"/>
          </p:nvPr>
        </p:nvSpPr>
        <p:spPr>
          <a:xfrm>
            <a:off x="1548032" y="2725713"/>
            <a:ext cx="2880000" cy="100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6" name="Rectangle 15"/>
          <p:cNvSpPr/>
          <p:nvPr userDrawn="1"/>
        </p:nvSpPr>
        <p:spPr>
          <a:xfrm>
            <a:off x="4703947" y="1248643"/>
            <a:ext cx="1008000" cy="100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Picture Placeholder 2"/>
          <p:cNvSpPr>
            <a:spLocks noGrp="1"/>
          </p:cNvSpPr>
          <p:nvPr>
            <p:ph type="pic" idx="11" hasCustomPrompt="1"/>
          </p:nvPr>
        </p:nvSpPr>
        <p:spPr>
          <a:xfrm>
            <a:off x="5711947" y="1248643"/>
            <a:ext cx="2880000" cy="100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Rectangle 17"/>
          <p:cNvSpPr/>
          <p:nvPr userDrawn="1"/>
        </p:nvSpPr>
        <p:spPr>
          <a:xfrm>
            <a:off x="4718450" y="2725713"/>
            <a:ext cx="1008000"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Picture Placeholder 2"/>
          <p:cNvSpPr>
            <a:spLocks noGrp="1"/>
          </p:cNvSpPr>
          <p:nvPr>
            <p:ph type="pic" idx="12" hasCustomPrompt="1"/>
          </p:nvPr>
        </p:nvSpPr>
        <p:spPr>
          <a:xfrm>
            <a:off x="5726450" y="2725713"/>
            <a:ext cx="2880000" cy="100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11452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9144000" cy="771550"/>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5" name="Picture Placeholder 2"/>
          <p:cNvSpPr>
            <a:spLocks noGrp="1"/>
          </p:cNvSpPr>
          <p:nvPr>
            <p:ph type="pic" idx="1" hasCustomPrompt="1"/>
          </p:nvPr>
        </p:nvSpPr>
        <p:spPr>
          <a:xfrm>
            <a:off x="533116" y="843558"/>
            <a:ext cx="8077768" cy="2160240"/>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73424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 name="Rectangle 1"/>
          <p:cNvSpPr/>
          <p:nvPr userDrawn="1"/>
        </p:nvSpPr>
        <p:spPr>
          <a:xfrm>
            <a:off x="539552" y="476651"/>
            <a:ext cx="4680072" cy="972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Picture Placeholder 2"/>
          <p:cNvSpPr>
            <a:spLocks noGrp="1"/>
          </p:cNvSpPr>
          <p:nvPr>
            <p:ph type="pic" idx="10"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5568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8" name="Picture Placeholder 2"/>
          <p:cNvSpPr>
            <a:spLocks noGrp="1"/>
          </p:cNvSpPr>
          <p:nvPr>
            <p:ph type="pic" idx="1" hasCustomPrompt="1"/>
          </p:nvPr>
        </p:nvSpPr>
        <p:spPr>
          <a:xfrm>
            <a:off x="539552" y="1082651"/>
            <a:ext cx="1944216" cy="360793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Title 2"/>
          <p:cNvSpPr>
            <a:spLocks noGrp="1"/>
          </p:cNvSpPr>
          <p:nvPr>
            <p:ph type="title"/>
          </p:nvPr>
        </p:nvSpPr>
        <p:spPr>
          <a:xfrm>
            <a:off x="0" y="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10" name="Picture Placeholder 2"/>
          <p:cNvSpPr>
            <a:spLocks noGrp="1"/>
          </p:cNvSpPr>
          <p:nvPr>
            <p:ph type="pic" idx="10" hasCustomPrompt="1"/>
          </p:nvPr>
        </p:nvSpPr>
        <p:spPr>
          <a:xfrm>
            <a:off x="2549263" y="1089965"/>
            <a:ext cx="1944216" cy="240558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1" hasCustomPrompt="1"/>
          </p:nvPr>
        </p:nvSpPr>
        <p:spPr>
          <a:xfrm>
            <a:off x="4558974" y="1089965"/>
            <a:ext cx="1944216" cy="154647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Picture Placeholder 2"/>
          <p:cNvSpPr>
            <a:spLocks noGrp="1"/>
          </p:cNvSpPr>
          <p:nvPr>
            <p:ph type="pic" idx="12" hasCustomPrompt="1"/>
          </p:nvPr>
        </p:nvSpPr>
        <p:spPr>
          <a:xfrm>
            <a:off x="6568685" y="1089965"/>
            <a:ext cx="1944216" cy="360062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 name="Rectangle 1"/>
          <p:cNvSpPr/>
          <p:nvPr userDrawn="1"/>
        </p:nvSpPr>
        <p:spPr>
          <a:xfrm>
            <a:off x="2549263" y="3547872"/>
            <a:ext cx="1944000" cy="11427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Rectangle 13"/>
          <p:cNvSpPr/>
          <p:nvPr userDrawn="1"/>
        </p:nvSpPr>
        <p:spPr>
          <a:xfrm>
            <a:off x="4558974" y="2677363"/>
            <a:ext cx="1944000" cy="201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61019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8" name="Title 2"/>
          <p:cNvSpPr>
            <a:spLocks noGrp="1"/>
          </p:cNvSpPr>
          <p:nvPr>
            <p:ph type="title"/>
          </p:nvPr>
        </p:nvSpPr>
        <p:spPr>
          <a:xfrm>
            <a:off x="0" y="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pic>
        <p:nvPicPr>
          <p:cNvPr id="9" name="Picture 2" descr="D:\KBM-정애\014-Fullppt\PNG이미지\노트북.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0528" y="2458791"/>
            <a:ext cx="4752528" cy="2417215"/>
          </a:xfrm>
          <a:prstGeom prst="rect">
            <a:avLst/>
          </a:prstGeom>
          <a:noFill/>
          <a:extLst>
            <a:ext uri="{909E8E84-426E-40DD-AFC4-6F175D3DCCD1}">
              <a14:hiddenFill xmlns:a14="http://schemas.microsoft.com/office/drawing/2010/main">
                <a:solidFill>
                  <a:srgbClr val="FFFFFF"/>
                </a:solidFill>
              </a14:hiddenFill>
            </a:ext>
          </a:extLst>
        </p:spPr>
      </p:pic>
      <p:sp>
        <p:nvSpPr>
          <p:cNvPr id="10" name="Picture Placeholder 2"/>
          <p:cNvSpPr>
            <a:spLocks noGrp="1"/>
          </p:cNvSpPr>
          <p:nvPr>
            <p:ph type="pic" idx="1" hasCustomPrompt="1"/>
          </p:nvPr>
        </p:nvSpPr>
        <p:spPr>
          <a:xfrm>
            <a:off x="1119211" y="2765639"/>
            <a:ext cx="2255849" cy="16834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pic>
        <p:nvPicPr>
          <p:cNvPr id="12" name="Picture 2" descr="D:\KBM-정애\014-Fullppt\PNG이미지\노트북.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73704" y="1036588"/>
            <a:ext cx="4752528" cy="2417215"/>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0" hasCustomPrompt="1"/>
          </p:nvPr>
        </p:nvSpPr>
        <p:spPr>
          <a:xfrm>
            <a:off x="5873443" y="1335136"/>
            <a:ext cx="2255849" cy="16917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6149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081DBF75-458C-441B-A489-6D6FCA166165}"/>
              </a:ext>
            </a:extLst>
          </p:cNvPr>
          <p:cNvSpPr>
            <a:spLocks noGrp="1"/>
          </p:cNvSpPr>
          <p:nvPr>
            <p:ph type="pic" idx="12" hasCustomPrompt="1"/>
          </p:nvPr>
        </p:nvSpPr>
        <p:spPr>
          <a:xfrm>
            <a:off x="4898085" y="0"/>
            <a:ext cx="4245915" cy="1995686"/>
          </a:xfrm>
          <a:custGeom>
            <a:avLst/>
            <a:gdLst>
              <a:gd name="connsiteX0" fmla="*/ 970059 w 4245915"/>
              <a:gd name="connsiteY0" fmla="*/ 0 h 1995686"/>
              <a:gd name="connsiteX1" fmla="*/ 4245915 w 4245915"/>
              <a:gd name="connsiteY1" fmla="*/ 0 h 1995686"/>
              <a:gd name="connsiteX2" fmla="*/ 4245915 w 4245915"/>
              <a:gd name="connsiteY2" fmla="*/ 1995686 h 1995686"/>
              <a:gd name="connsiteX3" fmla="*/ 0 w 4245915"/>
              <a:gd name="connsiteY3" fmla="*/ 1987734 h 1995686"/>
            </a:gdLst>
            <a:ahLst/>
            <a:cxnLst>
              <a:cxn ang="0">
                <a:pos x="connsiteX0" y="connsiteY0"/>
              </a:cxn>
              <a:cxn ang="0">
                <a:pos x="connsiteX1" y="connsiteY1"/>
              </a:cxn>
              <a:cxn ang="0">
                <a:pos x="connsiteX2" y="connsiteY2"/>
              </a:cxn>
              <a:cxn ang="0">
                <a:pos x="connsiteX3" y="connsiteY3"/>
              </a:cxn>
            </a:cxnLst>
            <a:rect l="l" t="t" r="r" b="b"/>
            <a:pathLst>
              <a:path w="4245915" h="1995686">
                <a:moveTo>
                  <a:pt x="970059" y="0"/>
                </a:moveTo>
                <a:lnTo>
                  <a:pt x="4245915" y="0"/>
                </a:lnTo>
                <a:lnTo>
                  <a:pt x="4245915" y="1995686"/>
                </a:lnTo>
                <a:lnTo>
                  <a:pt x="0" y="1987734"/>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그림 개체 틀 11">
            <a:extLst>
              <a:ext uri="{FF2B5EF4-FFF2-40B4-BE49-F238E27FC236}">
                <a16:creationId xmlns:a16="http://schemas.microsoft.com/office/drawing/2014/main" id="{0659651E-89BE-4ED6-8279-2A076B50460A}"/>
              </a:ext>
            </a:extLst>
          </p:cNvPr>
          <p:cNvSpPr>
            <a:spLocks noGrp="1"/>
          </p:cNvSpPr>
          <p:nvPr>
            <p:ph type="pic" idx="11" hasCustomPrompt="1"/>
          </p:nvPr>
        </p:nvSpPr>
        <p:spPr>
          <a:xfrm>
            <a:off x="0" y="0"/>
            <a:ext cx="5737154" cy="5143500"/>
          </a:xfrm>
          <a:custGeom>
            <a:avLst/>
            <a:gdLst>
              <a:gd name="connsiteX0" fmla="*/ 0 w 5737154"/>
              <a:gd name="connsiteY0" fmla="*/ 0 h 5143500"/>
              <a:gd name="connsiteX1" fmla="*/ 5737154 w 5737154"/>
              <a:gd name="connsiteY1" fmla="*/ 0 h 5143500"/>
              <a:gd name="connsiteX2" fmla="*/ 3168882 w 5737154"/>
              <a:gd name="connsiteY2" fmla="*/ 5143500 h 5143500"/>
              <a:gd name="connsiteX3" fmla="*/ 0 w 573715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737154" h="5143500">
                <a:moveTo>
                  <a:pt x="0" y="0"/>
                </a:moveTo>
                <a:lnTo>
                  <a:pt x="5737154" y="0"/>
                </a:lnTo>
                <a:lnTo>
                  <a:pt x="3168882" y="5143500"/>
                </a:lnTo>
                <a:lnTo>
                  <a:pt x="0" y="51435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 name="Rectangle 1"/>
          <p:cNvSpPr/>
          <p:nvPr userDrawn="1"/>
        </p:nvSpPr>
        <p:spPr>
          <a:xfrm>
            <a:off x="3323646" y="2091193"/>
            <a:ext cx="5820354" cy="3052307"/>
          </a:xfrm>
          <a:custGeom>
            <a:avLst/>
            <a:gdLst>
              <a:gd name="connsiteX0" fmla="*/ 0 w 4261899"/>
              <a:gd name="connsiteY0" fmla="*/ 0 h 3052307"/>
              <a:gd name="connsiteX1" fmla="*/ 4261899 w 4261899"/>
              <a:gd name="connsiteY1" fmla="*/ 0 h 3052307"/>
              <a:gd name="connsiteX2" fmla="*/ 4261899 w 4261899"/>
              <a:gd name="connsiteY2" fmla="*/ 3052307 h 3052307"/>
              <a:gd name="connsiteX3" fmla="*/ 0 w 4261899"/>
              <a:gd name="connsiteY3" fmla="*/ 3052307 h 3052307"/>
              <a:gd name="connsiteX4" fmla="*/ 0 w 4261899"/>
              <a:gd name="connsiteY4" fmla="*/ 0 h 3052307"/>
              <a:gd name="connsiteX0" fmla="*/ 1558455 w 5820354"/>
              <a:gd name="connsiteY0" fmla="*/ 0 h 3052307"/>
              <a:gd name="connsiteX1" fmla="*/ 5820354 w 5820354"/>
              <a:gd name="connsiteY1" fmla="*/ 0 h 3052307"/>
              <a:gd name="connsiteX2" fmla="*/ 5820354 w 5820354"/>
              <a:gd name="connsiteY2" fmla="*/ 3052307 h 3052307"/>
              <a:gd name="connsiteX3" fmla="*/ 0 w 5820354"/>
              <a:gd name="connsiteY3" fmla="*/ 3052307 h 3052307"/>
              <a:gd name="connsiteX4" fmla="*/ 1558455 w 5820354"/>
              <a:gd name="connsiteY4" fmla="*/ 0 h 3052307"/>
              <a:gd name="connsiteX0" fmla="*/ 1518698 w 5820354"/>
              <a:gd name="connsiteY0" fmla="*/ 7952 h 3052307"/>
              <a:gd name="connsiteX1" fmla="*/ 5820354 w 5820354"/>
              <a:gd name="connsiteY1" fmla="*/ 0 h 3052307"/>
              <a:gd name="connsiteX2" fmla="*/ 5820354 w 5820354"/>
              <a:gd name="connsiteY2" fmla="*/ 3052307 h 3052307"/>
              <a:gd name="connsiteX3" fmla="*/ 0 w 5820354"/>
              <a:gd name="connsiteY3" fmla="*/ 3052307 h 3052307"/>
              <a:gd name="connsiteX4" fmla="*/ 1518698 w 5820354"/>
              <a:gd name="connsiteY4" fmla="*/ 7952 h 305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0354" h="3052307">
                <a:moveTo>
                  <a:pt x="1518698" y="7952"/>
                </a:moveTo>
                <a:lnTo>
                  <a:pt x="5820354" y="0"/>
                </a:lnTo>
                <a:lnTo>
                  <a:pt x="5820354" y="3052307"/>
                </a:lnTo>
                <a:lnTo>
                  <a:pt x="0" y="3052307"/>
                </a:lnTo>
                <a:lnTo>
                  <a:pt x="1518698" y="79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001718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8244000" y="0"/>
            <a:ext cx="900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Picture Placeholder 2"/>
          <p:cNvSpPr>
            <a:spLocks noGrp="1"/>
          </p:cNvSpPr>
          <p:nvPr>
            <p:ph type="pic" idx="12" hasCustomPrompt="1"/>
          </p:nvPr>
        </p:nvSpPr>
        <p:spPr>
          <a:xfrm>
            <a:off x="5811908"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3" hasCustomPrompt="1"/>
          </p:nvPr>
        </p:nvSpPr>
        <p:spPr>
          <a:xfrm>
            <a:off x="2477595"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Picture Placeholder 2"/>
          <p:cNvSpPr>
            <a:spLocks noGrp="1"/>
          </p:cNvSpPr>
          <p:nvPr>
            <p:ph type="pic" idx="10" hasCustomPrompt="1"/>
          </p:nvPr>
        </p:nvSpPr>
        <p:spPr>
          <a:xfrm>
            <a:off x="0" y="0"/>
            <a:ext cx="2483768" cy="357986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3" name="Rectangle 12"/>
          <p:cNvSpPr/>
          <p:nvPr userDrawn="1"/>
        </p:nvSpPr>
        <p:spPr>
          <a:xfrm>
            <a:off x="4916268" y="0"/>
            <a:ext cx="900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7706295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8" name="Picture Placeholder 2"/>
          <p:cNvSpPr>
            <a:spLocks noGrp="1"/>
          </p:cNvSpPr>
          <p:nvPr>
            <p:ph type="pic" idx="1" hasCustomPrompt="1"/>
          </p:nvPr>
        </p:nvSpPr>
        <p:spPr>
          <a:xfrm>
            <a:off x="539999" y="2849094"/>
            <a:ext cx="4680520" cy="18193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539999" y="468000"/>
            <a:ext cx="4680520" cy="23286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74041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Title 2"/>
          <p:cNvSpPr>
            <a:spLocks noGrp="1"/>
          </p:cNvSpPr>
          <p:nvPr>
            <p:ph type="title"/>
          </p:nvPr>
        </p:nvSpPr>
        <p:spPr>
          <a:xfrm>
            <a:off x="0" y="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2" name="Rectangle 1"/>
          <p:cNvSpPr/>
          <p:nvPr userDrawn="1"/>
        </p:nvSpPr>
        <p:spPr>
          <a:xfrm>
            <a:off x="540000" y="2570956"/>
            <a:ext cx="8064000" cy="720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Picture Placeholder 2"/>
          <p:cNvSpPr>
            <a:spLocks noGrp="1"/>
          </p:cNvSpPr>
          <p:nvPr>
            <p:ph type="pic" idx="1" hasCustomPrompt="1"/>
          </p:nvPr>
        </p:nvSpPr>
        <p:spPr>
          <a:xfrm>
            <a:off x="540000" y="1167542"/>
            <a:ext cx="4032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0" hasCustomPrompt="1"/>
          </p:nvPr>
        </p:nvSpPr>
        <p:spPr>
          <a:xfrm>
            <a:off x="4572000" y="3291830"/>
            <a:ext cx="4032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2445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hasCustomPrompt="1"/>
          </p:nvPr>
        </p:nvSpPr>
        <p:spPr>
          <a:xfrm>
            <a:off x="2001657" y="3407728"/>
            <a:ext cx="5148064" cy="576064"/>
          </a:xfrm>
          <a:prstGeom prst="rect">
            <a:avLst/>
          </a:prstGeom>
        </p:spPr>
        <p:txBody>
          <a:bodyPr anchor="ctr"/>
          <a:lstStyle>
            <a:lvl1pPr marL="0" indent="0" algn="ctr">
              <a:buFontTx/>
              <a:buNone/>
              <a:defRPr b="1">
                <a:solidFill>
                  <a:schemeClr val="tx1">
                    <a:lumMod val="75000"/>
                    <a:lumOff val="25000"/>
                  </a:schemeClr>
                </a:solidFill>
                <a:latin typeface="+mj-lt"/>
                <a:cs typeface="Arial" pitchFamily="34" charset="0"/>
              </a:defRPr>
            </a:lvl1pPr>
          </a:lstStyle>
          <a:p>
            <a:r>
              <a:rPr lang="en-US" altLang="ko-KR" dirty="0"/>
              <a:t>Thank you</a:t>
            </a:r>
            <a:endParaRPr lang="ko-KR" altLang="en-US" dirty="0"/>
          </a:p>
        </p:txBody>
      </p:sp>
      <p:sp>
        <p:nvSpPr>
          <p:cNvPr id="3" name="Text Placeholder 2"/>
          <p:cNvSpPr>
            <a:spLocks noGrp="1"/>
          </p:cNvSpPr>
          <p:nvPr>
            <p:ph type="body" sz="quarter" idx="11" hasCustomPrompt="1"/>
          </p:nvPr>
        </p:nvSpPr>
        <p:spPr>
          <a:xfrm>
            <a:off x="2001657" y="3939902"/>
            <a:ext cx="5148064" cy="288032"/>
          </a:xfrm>
          <a:prstGeom prst="rect">
            <a:avLst/>
          </a:prstGeom>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07957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strike="noStrike"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lt"/>
            </a:endParaRPr>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lt"/>
            </a:endParaRPr>
          </a:p>
        </p:txBody>
      </p:sp>
    </p:spTree>
    <p:extLst>
      <p:ext uri="{BB962C8B-B14F-4D97-AF65-F5344CB8AC3E}">
        <p14:creationId xmlns:p14="http://schemas.microsoft.com/office/powerpoint/2010/main" val="2294496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5143499"/>
          </a:xfrm>
          <a:prstGeom prst="rect">
            <a:avLst/>
          </a:prstGeom>
          <a:solidFill>
            <a:schemeClr val="bg1">
              <a:lumMod val="95000"/>
            </a:schemeClr>
          </a:solidFill>
        </p:spPr>
        <p:txBody>
          <a:bodyPr anchor="ctr"/>
          <a:lstStyle>
            <a:lvl1pPr marL="0" indent="0" algn="ctr">
              <a:buNone/>
              <a:defRPr sz="14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ext Placeholder 9"/>
          <p:cNvSpPr txBox="1">
            <a:spLocks/>
          </p:cNvSpPr>
          <p:nvPr userDrawn="1"/>
        </p:nvSpPr>
        <p:spPr>
          <a:xfrm>
            <a:off x="3995936" y="3291830"/>
            <a:ext cx="5148064" cy="576064"/>
          </a:xfrm>
          <a:prstGeom prst="rect">
            <a:avLst/>
          </a:prstGeom>
        </p:spPr>
        <p:txBody>
          <a:bodyPr anchor="ctr"/>
          <a:lstStyle>
            <a:lvl1pPr marL="0" indent="0" algn="l" defTabSz="914400" rtl="0" eaLnBrk="1" latinLnBrk="1" hangingPunct="1">
              <a:spcBef>
                <a:spcPct val="20000"/>
              </a:spcBef>
              <a:buFont typeface="Arial" pitchFamily="34" charset="0"/>
              <a:buNone/>
              <a:defRPr sz="3200" b="0" kern="1200" baseline="0">
                <a:solidFill>
                  <a:schemeClr val="bg1"/>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3600" dirty="0">
                <a:solidFill>
                  <a:schemeClr val="tx1">
                    <a:lumMod val="75000"/>
                    <a:lumOff val="25000"/>
                  </a:schemeClr>
                </a:solidFill>
                <a:latin typeface="+mj-lt"/>
              </a:rPr>
              <a:t>SECTION BREAK</a:t>
            </a:r>
          </a:p>
        </p:txBody>
      </p:sp>
      <p:sp>
        <p:nvSpPr>
          <p:cNvPr id="4" name="Text Placeholder 9"/>
          <p:cNvSpPr txBox="1">
            <a:spLocks/>
          </p:cNvSpPr>
          <p:nvPr userDrawn="1"/>
        </p:nvSpPr>
        <p:spPr>
          <a:xfrm>
            <a:off x="3995936" y="3867894"/>
            <a:ext cx="5148064" cy="288032"/>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bg1"/>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a:solidFill>
                  <a:schemeClr val="tx1">
                    <a:lumMod val="75000"/>
                    <a:lumOff val="25000"/>
                  </a:schemeClr>
                </a:solidFill>
                <a:latin typeface="+mn-lt"/>
              </a:rPr>
              <a:t>Insert the title of your subtitle Here</a:t>
            </a:r>
          </a:p>
        </p:txBody>
      </p:sp>
    </p:spTree>
    <p:extLst>
      <p:ext uri="{BB962C8B-B14F-4D97-AF65-F5344CB8AC3E}">
        <p14:creationId xmlns:p14="http://schemas.microsoft.com/office/powerpoint/2010/main" val="74631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60350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0" y="11901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grpSp>
        <p:nvGrpSpPr>
          <p:cNvPr id="6" name="Group 5"/>
          <p:cNvGrpSpPr/>
          <p:nvPr userDrawn="1"/>
        </p:nvGrpSpPr>
        <p:grpSpPr>
          <a:xfrm>
            <a:off x="0" y="0"/>
            <a:ext cx="9144000" cy="248304"/>
            <a:chOff x="0" y="0"/>
            <a:chExt cx="9144000" cy="248304"/>
          </a:xfrm>
          <a:solidFill>
            <a:schemeClr val="accent1"/>
          </a:solidFill>
        </p:grpSpPr>
        <p:sp>
          <p:nvSpPr>
            <p:cNvPr id="4" name="Rectangle 3"/>
            <p:cNvSpPr/>
            <p:nvPr userDrawn="1"/>
          </p:nvSpPr>
          <p:spPr>
            <a:xfrm>
              <a:off x="0" y="0"/>
              <a:ext cx="9144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5" name="Isosceles Triangle 4"/>
            <p:cNvSpPr/>
            <p:nvPr userDrawn="1"/>
          </p:nvSpPr>
          <p:spPr>
            <a:xfrm rot="10800000">
              <a:off x="4427984" y="1"/>
              <a:ext cx="288032" cy="24830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343752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60350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0" y="553999"/>
            <a:ext cx="9144000" cy="884466"/>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4" name="Rectangle 3"/>
          <p:cNvSpPr/>
          <p:nvPr userDrawn="1"/>
        </p:nvSpPr>
        <p:spPr>
          <a:xfrm>
            <a:off x="0" y="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266800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4603500"/>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251520" y="0"/>
            <a:ext cx="8892480" cy="884466"/>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
        <p:nvSpPr>
          <p:cNvPr id="5" name="Rectangle 4"/>
          <p:cNvSpPr/>
          <p:nvPr userDrawn="1"/>
        </p:nvSpPr>
        <p:spPr>
          <a:xfrm>
            <a:off x="0" y="879574"/>
            <a:ext cx="9144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163622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Rectangle 1"/>
          <p:cNvSpPr/>
          <p:nvPr userDrawn="1"/>
        </p:nvSpPr>
        <p:spPr>
          <a:xfrm>
            <a:off x="0" y="3435846"/>
            <a:ext cx="9144000" cy="1707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itle 2"/>
          <p:cNvSpPr>
            <a:spLocks noGrp="1"/>
          </p:cNvSpPr>
          <p:nvPr>
            <p:ph type="title"/>
          </p:nvPr>
        </p:nvSpPr>
        <p:spPr>
          <a:xfrm>
            <a:off x="0" y="0"/>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grpSp>
        <p:nvGrpSpPr>
          <p:cNvPr id="6" name="Group 5"/>
          <p:cNvGrpSpPr/>
          <p:nvPr userDrawn="1"/>
        </p:nvGrpSpPr>
        <p:grpSpPr>
          <a:xfrm>
            <a:off x="0" y="0"/>
            <a:ext cx="9144000" cy="248304"/>
            <a:chOff x="0" y="0"/>
            <a:chExt cx="9144000" cy="248304"/>
          </a:xfrm>
          <a:solidFill>
            <a:schemeClr val="accent1"/>
          </a:solidFill>
        </p:grpSpPr>
        <p:sp>
          <p:nvSpPr>
            <p:cNvPr id="7" name="Rectangle 6"/>
            <p:cNvSpPr/>
            <p:nvPr userDrawn="1"/>
          </p:nvSpPr>
          <p:spPr>
            <a:xfrm>
              <a:off x="0" y="0"/>
              <a:ext cx="9144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8" name="Isosceles Triangle 7"/>
            <p:cNvSpPr/>
            <p:nvPr userDrawn="1"/>
          </p:nvSpPr>
          <p:spPr>
            <a:xfrm rot="10800000">
              <a:off x="4427984" y="1"/>
              <a:ext cx="288032" cy="24830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203077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5143499"/>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6221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25760" y="151587"/>
            <a:ext cx="8892480" cy="48403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3" name="Title 2"/>
          <p:cNvSpPr>
            <a:spLocks noGrp="1"/>
          </p:cNvSpPr>
          <p:nvPr>
            <p:ph type="title"/>
          </p:nvPr>
        </p:nvSpPr>
        <p:spPr>
          <a:xfrm>
            <a:off x="0" y="143118"/>
            <a:ext cx="9144000" cy="884466"/>
          </a:xfrm>
          <a:prstGeom prst="rect">
            <a:avLst/>
          </a:prstGeom>
        </p:spPr>
        <p:txBody>
          <a:bodyPr anchor="ctr"/>
          <a:lstStyle>
            <a:lvl1pPr algn="ctr">
              <a:defRPr sz="3600" b="1">
                <a:solidFill>
                  <a:schemeClr val="tx1">
                    <a:lumMod val="75000"/>
                    <a:lumOff val="25000"/>
                  </a:schemeClr>
                </a:solidFill>
                <a:latin typeface="+mj-lt"/>
                <a:cs typeface="Arial" pitchFamily="34" charset="0"/>
              </a:defRPr>
            </a:lvl1pPr>
          </a:lstStyle>
          <a:p>
            <a:r>
              <a:rPr lang="en-US" dirty="0"/>
              <a:t> </a:t>
            </a:r>
            <a:r>
              <a:rPr lang="en-US" altLang="ko-KR" dirty="0"/>
              <a:t>Free PPT _ Click to add title</a:t>
            </a:r>
            <a:endParaRPr lang="en-US" dirty="0"/>
          </a:p>
        </p:txBody>
      </p:sp>
    </p:spTree>
    <p:extLst>
      <p:ext uri="{BB962C8B-B14F-4D97-AF65-F5344CB8AC3E}">
        <p14:creationId xmlns:p14="http://schemas.microsoft.com/office/powerpoint/2010/main" val="42383909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49557"/>
      </p:ext>
    </p:extLst>
  </p:cSld>
  <p:clrMap bg1="lt1" tx1="dk1" bg2="lt2" tx2="dk2" accent1="accent1" accent2="accent2" accent3="accent3" accent4="accent4" accent5="accent5" accent6="accent6" hlink="hlink" folHlink="folHlink"/>
  <p:sldLayoutIdLst>
    <p:sldLayoutId id="2147483662" r:id="rId1"/>
    <p:sldLayoutId id="2147483669" r:id="rId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305565"/>
      </p:ext>
    </p:extLst>
  </p:cSld>
  <p:clrMap bg1="lt1" tx1="dk1" bg2="lt2" tx2="dk2" accent1="accent1" accent2="accent2" accent3="accent3" accent4="accent4" accent5="accent5" accent6="accent6" hlink="hlink" folHlink="folHlink"/>
  <p:sldLayoutIdLst>
    <p:sldLayoutId id="2147483689" r:id="rId1"/>
    <p:sldLayoutId id="2147483709" r:id="rId2"/>
    <p:sldLayoutId id="2147483681" r:id="rId3"/>
    <p:sldLayoutId id="2147483665" r:id="rId4"/>
    <p:sldLayoutId id="2147483687" r:id="rId5"/>
    <p:sldLayoutId id="2147483668" r:id="rId6"/>
    <p:sldLayoutId id="2147483688" r:id="rId7"/>
    <p:sldLayoutId id="2147483684" r:id="rId8"/>
    <p:sldLayoutId id="2147483686" r:id="rId9"/>
    <p:sldLayoutId id="2147483683" r:id="rId10"/>
    <p:sldLayoutId id="2147483670" r:id="rId11"/>
    <p:sldLayoutId id="2147483673" r:id="rId12"/>
    <p:sldLayoutId id="2147483674" r:id="rId13"/>
    <p:sldLayoutId id="2147483675" r:id="rId14"/>
    <p:sldLayoutId id="2147483679" r:id="rId15"/>
    <p:sldLayoutId id="2147483676" r:id="rId16"/>
    <p:sldLayoutId id="2147483677" r:id="rId17"/>
    <p:sldLayoutId id="2147483690" r:id="rId18"/>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mailto:rahulzala@gmail.com"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fontAlgn="auto">
              <a:lnSpc>
                <a:spcPct val="100000"/>
              </a:lnSpc>
              <a:spcBef>
                <a:spcPts val="0"/>
              </a:spcBef>
              <a:spcAft>
                <a:spcPts val="0"/>
              </a:spcAft>
              <a:defRPr/>
            </a:pPr>
            <a:r>
              <a:rPr lang="en-US" altLang="ko-KR" dirty="0">
                <a:ea typeface="맑은 고딕" pitchFamily="50" charset="-127"/>
              </a:rPr>
              <a:t>Online Electronics Shopping System</a:t>
            </a:r>
            <a:endParaRPr lang="en-US" altLang="ko-KR" b="1" dirty="0">
              <a:solidFill>
                <a:schemeClr val="tx1">
                  <a:lumMod val="75000"/>
                  <a:lumOff val="25000"/>
                </a:schemeClr>
              </a:solidFill>
            </a:endParaRPr>
          </a:p>
        </p:txBody>
      </p:sp>
    </p:spTree>
    <p:extLst>
      <p:ext uri="{BB962C8B-B14F-4D97-AF65-F5344CB8AC3E}">
        <p14:creationId xmlns:p14="http://schemas.microsoft.com/office/powerpoint/2010/main" val="146416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      Core Components</a:t>
            </a:r>
            <a:endParaRPr lang="en-US" dirty="0">
              <a:solidFill>
                <a:srgbClr val="FF0000"/>
              </a:solidFill>
            </a:endParaRPr>
          </a:p>
        </p:txBody>
      </p:sp>
      <p:sp>
        <p:nvSpPr>
          <p:cNvPr id="10" name="TextBox 9"/>
          <p:cNvSpPr txBox="1"/>
          <p:nvPr/>
        </p:nvSpPr>
        <p:spPr>
          <a:xfrm>
            <a:off x="457200" y="1047750"/>
            <a:ext cx="8077200" cy="2031325"/>
          </a:xfrm>
          <a:prstGeom prst="rect">
            <a:avLst/>
          </a:prstGeom>
          <a:noFill/>
        </p:spPr>
        <p:txBody>
          <a:bodyPr wrap="square" rtlCol="0">
            <a:spAutoFit/>
          </a:bodyPr>
          <a:lstStyle/>
          <a:p>
            <a:pPr marL="285750" indent="-285750">
              <a:buClr>
                <a:srgbClr val="FF0000"/>
              </a:buClr>
              <a:buFont typeface="Wingdings" pitchFamily="2" charset="2"/>
              <a:buChar char="Ø"/>
            </a:pPr>
            <a:r>
              <a:rPr lang="en-IN" b="1" dirty="0"/>
              <a:t>Admin: </a:t>
            </a:r>
            <a:r>
              <a:rPr lang="en-IN" dirty="0"/>
              <a:t>Admin will manage all the task like product management, manage categories etc.</a:t>
            </a:r>
          </a:p>
          <a:p>
            <a:endParaRPr lang="en-IN" dirty="0"/>
          </a:p>
          <a:p>
            <a:pPr marL="285750" indent="-285750">
              <a:buClr>
                <a:srgbClr val="FF0000"/>
              </a:buClr>
              <a:buFont typeface="Wingdings" pitchFamily="2" charset="2"/>
              <a:buChar char="Ø"/>
            </a:pPr>
            <a:r>
              <a:rPr lang="en-IN" b="1" dirty="0"/>
              <a:t>Visitor: </a:t>
            </a:r>
            <a:r>
              <a:rPr lang="en-IN" dirty="0"/>
              <a:t>Visitor can view the products, and register in the system.</a:t>
            </a:r>
          </a:p>
          <a:p>
            <a:endParaRPr lang="en-IN" dirty="0"/>
          </a:p>
          <a:p>
            <a:pPr marL="285750" indent="-285750">
              <a:buClr>
                <a:srgbClr val="FF0000"/>
              </a:buClr>
              <a:buFont typeface="Wingdings" pitchFamily="2" charset="2"/>
              <a:buChar char="Ø"/>
            </a:pPr>
            <a:r>
              <a:rPr lang="en-IN" b="1" dirty="0"/>
              <a:t>Customer: </a:t>
            </a:r>
            <a:r>
              <a:rPr lang="en-IN" dirty="0"/>
              <a:t>Customer can login in the system, place the order ,make the - </a:t>
            </a:r>
          </a:p>
          <a:p>
            <a:r>
              <a:rPr lang="en-IN" dirty="0"/>
              <a:t>     payment, cancel or return the order.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350"/>
            <a:ext cx="9144000" cy="776340"/>
          </a:xfrm>
        </p:spPr>
        <p:txBody>
          <a:bodyPr/>
          <a:lstStyle/>
          <a:p>
            <a:r>
              <a:rPr lang="en-US" altLang="ko-KR" dirty="0">
                <a:solidFill>
                  <a:schemeClr val="accent1"/>
                </a:solidFill>
              </a:rPr>
              <a:t>Project Profile</a:t>
            </a:r>
            <a:endParaRPr lang="ko-KR" altLang="en-US" dirty="0"/>
          </a:p>
        </p:txBody>
      </p:sp>
      <p:graphicFrame>
        <p:nvGraphicFramePr>
          <p:cNvPr id="3" name="Table 2"/>
          <p:cNvGraphicFramePr>
            <a:graphicFrameLocks noGrp="1"/>
          </p:cNvGraphicFramePr>
          <p:nvPr>
            <p:extLst>
              <p:ext uri="{D42A27DB-BD31-4B8C-83A1-F6EECF244321}">
                <p14:modId xmlns:p14="http://schemas.microsoft.com/office/powerpoint/2010/main" val="2274593384"/>
              </p:ext>
            </p:extLst>
          </p:nvPr>
        </p:nvGraphicFramePr>
        <p:xfrm>
          <a:off x="457200" y="971549"/>
          <a:ext cx="8229600" cy="3352802"/>
        </p:xfrm>
        <a:graphic>
          <a:graphicData uri="http://schemas.openxmlformats.org/drawingml/2006/table">
            <a:tbl>
              <a:tblPr firstRow="1" bandRow="1">
                <a:tableStyleId>{BDBED569-4797-4DF1-A0F4-6AAB3CD982D8}</a:tableStyleId>
              </a:tblPr>
              <a:tblGrid>
                <a:gridCol w="2971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450790">
                <a:tc>
                  <a:txBody>
                    <a:bodyPr/>
                    <a:lstStyle/>
                    <a:p>
                      <a:r>
                        <a:rPr lang="en-IN" b="0" dirty="0"/>
                        <a:t>Project Name</a:t>
                      </a:r>
                    </a:p>
                  </a:txBody>
                  <a:tcPr/>
                </a:tc>
                <a:tc>
                  <a:txBody>
                    <a:bodyPr/>
                    <a:lstStyle/>
                    <a:p>
                      <a:r>
                        <a:rPr lang="en-IN" b="0" dirty="0"/>
                        <a:t>Online Electronics Shopping</a:t>
                      </a:r>
                      <a:r>
                        <a:rPr lang="en-IN" b="0" baseline="0" dirty="0"/>
                        <a:t> System</a:t>
                      </a:r>
                      <a:endParaRPr lang="en-IN" b="0" dirty="0"/>
                    </a:p>
                  </a:txBody>
                  <a:tcPr/>
                </a:tc>
                <a:extLst>
                  <a:ext uri="{0D108BD9-81ED-4DB2-BD59-A6C34878D82A}">
                    <a16:rowId xmlns:a16="http://schemas.microsoft.com/office/drawing/2014/main" val="10000"/>
                  </a:ext>
                </a:extLst>
              </a:tr>
              <a:tr h="416114">
                <a:tc>
                  <a:txBody>
                    <a:bodyPr/>
                    <a:lstStyle/>
                    <a:p>
                      <a:r>
                        <a:rPr lang="en-IN" dirty="0"/>
                        <a:t>Framework</a:t>
                      </a:r>
                    </a:p>
                  </a:txBody>
                  <a:tcPr/>
                </a:tc>
                <a:tc>
                  <a:txBody>
                    <a:bodyPr/>
                    <a:lstStyle/>
                    <a:p>
                      <a:r>
                        <a:rPr lang="en-IN" dirty="0"/>
                        <a:t>Laravel</a:t>
                      </a:r>
                    </a:p>
                  </a:txBody>
                  <a:tcPr/>
                </a:tc>
                <a:extLst>
                  <a:ext uri="{0D108BD9-81ED-4DB2-BD59-A6C34878D82A}">
                    <a16:rowId xmlns:a16="http://schemas.microsoft.com/office/drawing/2014/main" val="10001"/>
                  </a:ext>
                </a:extLst>
              </a:tr>
              <a:tr h="416114">
                <a:tc>
                  <a:txBody>
                    <a:bodyPr/>
                    <a:lstStyle/>
                    <a:p>
                      <a:r>
                        <a:rPr lang="en-IN" dirty="0"/>
                        <a:t>Operating System</a:t>
                      </a:r>
                    </a:p>
                  </a:txBody>
                  <a:tcPr/>
                </a:tc>
                <a:tc>
                  <a:txBody>
                    <a:bodyPr/>
                    <a:lstStyle/>
                    <a:p>
                      <a:r>
                        <a:rPr lang="en-IN" dirty="0"/>
                        <a:t>Windows 10</a:t>
                      </a:r>
                    </a:p>
                  </a:txBody>
                  <a:tcPr/>
                </a:tc>
                <a:extLst>
                  <a:ext uri="{0D108BD9-81ED-4DB2-BD59-A6C34878D82A}">
                    <a16:rowId xmlns:a16="http://schemas.microsoft.com/office/drawing/2014/main" val="10002"/>
                  </a:ext>
                </a:extLst>
              </a:tr>
              <a:tr h="403016">
                <a:tc>
                  <a:txBody>
                    <a:bodyPr/>
                    <a:lstStyle/>
                    <a:p>
                      <a:r>
                        <a:rPr lang="en-IN" dirty="0"/>
                        <a:t>Front</a:t>
                      </a:r>
                      <a:r>
                        <a:rPr lang="en-IN" baseline="0" dirty="0"/>
                        <a:t> E</a:t>
                      </a:r>
                      <a:r>
                        <a:rPr lang="en-IN" dirty="0"/>
                        <a:t>nd</a:t>
                      </a:r>
                    </a:p>
                  </a:txBody>
                  <a:tcPr/>
                </a:tc>
                <a:tc>
                  <a:txBody>
                    <a:bodyPr/>
                    <a:lstStyle/>
                    <a:p>
                      <a:r>
                        <a:rPr lang="en-IN" dirty="0"/>
                        <a:t>HTML, CSS,</a:t>
                      </a:r>
                      <a:r>
                        <a:rPr lang="en-IN" baseline="0" dirty="0"/>
                        <a:t> JavaScript, Bootstrap, jQuery, Ajax</a:t>
                      </a:r>
                      <a:endParaRPr lang="en-IN" dirty="0"/>
                    </a:p>
                  </a:txBody>
                  <a:tcPr/>
                </a:tc>
                <a:extLst>
                  <a:ext uri="{0D108BD9-81ED-4DB2-BD59-A6C34878D82A}">
                    <a16:rowId xmlns:a16="http://schemas.microsoft.com/office/drawing/2014/main" val="10003"/>
                  </a:ext>
                </a:extLst>
              </a:tr>
              <a:tr h="416114">
                <a:tc>
                  <a:txBody>
                    <a:bodyPr/>
                    <a:lstStyle/>
                    <a:p>
                      <a:r>
                        <a:rPr lang="en-IN" dirty="0"/>
                        <a:t>Back</a:t>
                      </a:r>
                      <a:r>
                        <a:rPr lang="en-IN" baseline="0" dirty="0"/>
                        <a:t> End</a:t>
                      </a:r>
                      <a:endParaRPr lang="en-IN" dirty="0"/>
                    </a:p>
                  </a:txBody>
                  <a:tcPr/>
                </a:tc>
                <a:tc>
                  <a:txBody>
                    <a:bodyPr/>
                    <a:lstStyle/>
                    <a:p>
                      <a:r>
                        <a:rPr lang="en-IN" dirty="0"/>
                        <a:t>MySQL 5.5.24</a:t>
                      </a:r>
                    </a:p>
                  </a:txBody>
                  <a:tcPr/>
                </a:tc>
                <a:extLst>
                  <a:ext uri="{0D108BD9-81ED-4DB2-BD59-A6C34878D82A}">
                    <a16:rowId xmlns:a16="http://schemas.microsoft.com/office/drawing/2014/main" val="10004"/>
                  </a:ext>
                </a:extLst>
              </a:tr>
              <a:tr h="416114">
                <a:tc>
                  <a:txBody>
                    <a:bodyPr/>
                    <a:lstStyle/>
                    <a:p>
                      <a:r>
                        <a:rPr lang="en-IN" dirty="0"/>
                        <a:t>Web Server</a:t>
                      </a:r>
                    </a:p>
                  </a:txBody>
                  <a:tcPr/>
                </a:tc>
                <a:tc>
                  <a:txBody>
                    <a:bodyPr/>
                    <a:lstStyle/>
                    <a:p>
                      <a:r>
                        <a:rPr lang="en-IN" dirty="0"/>
                        <a:t>Xampp 7.4.20</a:t>
                      </a:r>
                    </a:p>
                  </a:txBody>
                  <a:tcPr/>
                </a:tc>
                <a:extLst>
                  <a:ext uri="{0D108BD9-81ED-4DB2-BD59-A6C34878D82A}">
                    <a16:rowId xmlns:a16="http://schemas.microsoft.com/office/drawing/2014/main" val="10005"/>
                  </a:ext>
                </a:extLst>
              </a:tr>
              <a:tr h="437690">
                <a:tc>
                  <a:txBody>
                    <a:bodyPr/>
                    <a:lstStyle/>
                    <a:p>
                      <a:r>
                        <a:rPr lang="en-IN" dirty="0"/>
                        <a:t>Diagram</a:t>
                      </a:r>
                      <a:r>
                        <a:rPr lang="en-IN" baseline="0" dirty="0"/>
                        <a:t> Tool</a:t>
                      </a:r>
                      <a:endParaRPr lang="en-IN" dirty="0"/>
                    </a:p>
                  </a:txBody>
                  <a:tcPr/>
                </a:tc>
                <a:tc>
                  <a:txBody>
                    <a:bodyPr/>
                    <a:lstStyle/>
                    <a:p>
                      <a:r>
                        <a:rPr lang="en-IN" dirty="0"/>
                        <a:t>MS</a:t>
                      </a:r>
                      <a:r>
                        <a:rPr lang="en-IN" baseline="0" dirty="0"/>
                        <a:t> Visio professional 2013, Visual Paradigm 8.0</a:t>
                      </a:r>
                      <a:endParaRPr lang="en-IN" dirty="0"/>
                    </a:p>
                  </a:txBody>
                  <a:tcPr/>
                </a:tc>
                <a:extLst>
                  <a:ext uri="{0D108BD9-81ED-4DB2-BD59-A6C34878D82A}">
                    <a16:rowId xmlns:a16="http://schemas.microsoft.com/office/drawing/2014/main" val="10006"/>
                  </a:ext>
                </a:extLst>
              </a:tr>
              <a:tr h="396850">
                <a:tc>
                  <a:txBody>
                    <a:bodyPr/>
                    <a:lstStyle/>
                    <a:p>
                      <a:r>
                        <a:rPr lang="en-IN" dirty="0"/>
                        <a:t>Presentation Tool</a:t>
                      </a:r>
                    </a:p>
                  </a:txBody>
                  <a:tcPr/>
                </a:tc>
                <a:tc>
                  <a:txBody>
                    <a:bodyPr/>
                    <a:lstStyle/>
                    <a:p>
                      <a:r>
                        <a:rPr lang="en-IN" dirty="0"/>
                        <a:t>Microsoft</a:t>
                      </a:r>
                      <a:r>
                        <a:rPr lang="en-IN" baseline="0" dirty="0"/>
                        <a:t> PowerPoint 2016</a:t>
                      </a:r>
                      <a:endParaRPr lang="en-IN"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310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010"/>
            <a:ext cx="8763000" cy="776340"/>
          </a:xfrm>
        </p:spPr>
        <p:txBody>
          <a:bodyPr/>
          <a:lstStyle/>
          <a:p>
            <a:r>
              <a:rPr lang="en-US" altLang="ko-KR" dirty="0">
                <a:solidFill>
                  <a:schemeClr val="accent1"/>
                </a:solidFill>
              </a:rPr>
              <a:t>Assumptions and Constraints</a:t>
            </a:r>
            <a:endParaRPr lang="ko-KR" altLang="en-US" dirty="0"/>
          </a:p>
        </p:txBody>
      </p:sp>
      <p:sp>
        <p:nvSpPr>
          <p:cNvPr id="3" name="TextBox 2"/>
          <p:cNvSpPr txBox="1"/>
          <p:nvPr/>
        </p:nvSpPr>
        <p:spPr>
          <a:xfrm>
            <a:off x="755576" y="843558"/>
            <a:ext cx="8305800" cy="3708708"/>
          </a:xfrm>
          <a:prstGeom prst="rect">
            <a:avLst/>
          </a:prstGeom>
          <a:noFill/>
        </p:spPr>
        <p:txBody>
          <a:bodyPr wrap="square" rtlCol="0">
            <a:spAutoFit/>
          </a:bodyPr>
          <a:lstStyle/>
          <a:p>
            <a:pPr marL="0" marR="181610" algn="just">
              <a:lnSpc>
                <a:spcPct val="150000"/>
              </a:lnSpc>
              <a:spcBef>
                <a:spcPts val="600"/>
              </a:spcBef>
              <a:spcAft>
                <a:spcPts val="1200"/>
              </a:spcAft>
              <a:tabLst>
                <a:tab pos="342900" algn="l"/>
              </a:tabLst>
            </a:pPr>
            <a:r>
              <a:rPr lang="en-US" sz="1800" b="1" u="sng" dirty="0">
                <a:effectLst/>
                <a:latin typeface="Times New Roman" panose="02020603050405020304" pitchFamily="18" charset="0"/>
                <a:ea typeface="Calibri" panose="020F0502020204030204" pitchFamily="34" charset="0"/>
                <a:cs typeface="Arial" panose="020B0604020202020204" pitchFamily="34" charset="0"/>
              </a:rPr>
              <a:t>Assumptions:</a:t>
            </a:r>
            <a:endParaRPr lang="en-US" b="1" u="sng" dirty="0">
              <a:latin typeface="Calibri" panose="020F0502020204030204" pitchFamily="34" charset="0"/>
              <a:ea typeface="Calibri" panose="020F0502020204030204" pitchFamily="34" charset="0"/>
              <a:cs typeface="Arial" panose="020B0604020202020204" pitchFamily="34" charset="0"/>
            </a:endParaRPr>
          </a:p>
          <a:p>
            <a:pPr marL="0" marR="181610" algn="just">
              <a:lnSpc>
                <a:spcPct val="150000"/>
              </a:lnSpc>
              <a:spcBef>
                <a:spcPts val="600"/>
              </a:spcBef>
              <a:spcAft>
                <a:spcPts val="1200"/>
              </a:spcAft>
              <a:tabLst>
                <a:tab pos="342900" algn="l"/>
              </a:tabLst>
            </a:pPr>
            <a:r>
              <a:rPr lang="en-US" b="1" dirty="0">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Every client wants a fast, responsive and best service from website, if time support so will also provide the product return and login process using user name and              password facilities to the users.</a:t>
            </a:r>
          </a:p>
          <a:p>
            <a:pPr marL="0" marR="181610" algn="just">
              <a:lnSpc>
                <a:spcPct val="150000"/>
              </a:lnSpc>
              <a:spcBef>
                <a:spcPts val="600"/>
              </a:spcBef>
              <a:spcAft>
                <a:spcPts val="1200"/>
              </a:spcAft>
              <a:tabLst>
                <a:tab pos="342900" algn="l"/>
              </a:tabLst>
            </a:pPr>
            <a:r>
              <a:rPr lang="en-US" sz="1800" b="1" u="sng" dirty="0">
                <a:effectLst/>
                <a:latin typeface="Times New Roman" panose="02020603050405020304" pitchFamily="18" charset="0"/>
                <a:ea typeface="Calibri" panose="020F0502020204030204" pitchFamily="34" charset="0"/>
                <a:cs typeface="Arial" panose="020B0604020202020204" pitchFamily="34" charset="0"/>
              </a:rPr>
              <a:t>Constraints: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181610" lvl="0" indent="-342900" algn="just">
              <a:lnSpc>
                <a:spcPct val="150000"/>
              </a:lnSpc>
              <a:spcBef>
                <a:spcPts val="600"/>
              </a:spcBef>
              <a:spcAft>
                <a:spcPts val="1200"/>
              </a:spcAft>
              <a:buFont typeface="Wingdings" panose="05000000000000000000" pitchFamily="2" charset="2"/>
              <a:buChar char=""/>
              <a:tabLst>
                <a:tab pos="342900" algn="l"/>
              </a:tabLst>
            </a:pPr>
            <a:r>
              <a:rPr lang="en-US" sz="1800" dirty="0">
                <a:effectLst/>
                <a:latin typeface="Times New Roman" panose="02020603050405020304" pitchFamily="18" charset="0"/>
                <a:ea typeface="Calibri" panose="020F0502020204030204" pitchFamily="34" charset="0"/>
                <a:cs typeface="Arial" panose="020B0604020202020204" pitchFamily="34" charset="0"/>
              </a:rPr>
              <a:t>Client should be happy with the service.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ü"/>
            </a:pPr>
            <a:r>
              <a:rPr lang="en-US" sz="1800" dirty="0">
                <a:effectLst/>
                <a:latin typeface="Times New Roman" panose="02020603050405020304" pitchFamily="18" charset="0"/>
                <a:ea typeface="Calibri" panose="020F0502020204030204" pitchFamily="34" charset="0"/>
              </a:rPr>
              <a:t>Client should easily get appointment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10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70"/>
            <a:ext cx="9144000" cy="706016"/>
          </a:xfrm>
        </p:spPr>
        <p:txBody>
          <a:bodyPr>
            <a:noAutofit/>
          </a:bodyPr>
          <a:lstStyle/>
          <a:p>
            <a:r>
              <a:rPr lang="en-US" altLang="ko-KR" sz="2400" dirty="0">
                <a:solidFill>
                  <a:schemeClr val="accent1"/>
                </a:solidFill>
              </a:rPr>
              <a:t>Advantages and Limitations of the Proposed System</a:t>
            </a:r>
            <a:endParaRPr lang="ko-KR" altLang="en-US" sz="2400" dirty="0"/>
          </a:p>
        </p:txBody>
      </p:sp>
      <p:sp>
        <p:nvSpPr>
          <p:cNvPr id="4" name="TextBox 3"/>
          <p:cNvSpPr txBox="1"/>
          <p:nvPr/>
        </p:nvSpPr>
        <p:spPr>
          <a:xfrm>
            <a:off x="323528" y="627534"/>
            <a:ext cx="8610600" cy="3785652"/>
          </a:xfrm>
          <a:prstGeom prst="rect">
            <a:avLst/>
          </a:prstGeom>
          <a:noFill/>
        </p:spPr>
        <p:txBody>
          <a:bodyPr wrap="square" rtlCol="0">
            <a:spAutoFit/>
          </a:bodyPr>
          <a:lstStyle/>
          <a:p>
            <a:pPr marL="0" marR="91440" algn="just">
              <a:spcBef>
                <a:spcPts val="600"/>
              </a:spcBef>
              <a:spcAft>
                <a:spcPts val="1200"/>
              </a:spcAft>
              <a:tabLst>
                <a:tab pos="180340" algn="l"/>
              </a:tabLst>
            </a:pPr>
            <a:r>
              <a:rPr lang="en-US" sz="1800" b="1" u="sng" dirty="0">
                <a:effectLst/>
                <a:latin typeface="Times New Roman" panose="02020603050405020304" pitchFamily="18" charset="0"/>
                <a:ea typeface="Calibri" panose="020F0502020204030204" pitchFamily="34" charset="0"/>
                <a:cs typeface="Arial" panose="020B0604020202020204" pitchFamily="34" charset="0"/>
              </a:rPr>
              <a:t>Advantages: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9144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The Customers can purchase the products from anytime and anywhere.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9144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Required Invoice &amp; Reports can be generated easily.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Data will be Secure.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Real-time information of availability of product.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Save the customer’s time.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91440">
              <a:spcAft>
                <a:spcPts val="600"/>
              </a:spcAft>
              <a:buFont typeface="Wingdings" panose="05000000000000000000" pitchFamily="2" charset="2"/>
              <a:buChar char=""/>
              <a:tabLst>
                <a:tab pos="180340" algn="l"/>
                <a:tab pos="22860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24*7 Service availability.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91440" algn="just">
              <a:spcBef>
                <a:spcPts val="600"/>
              </a:spcBef>
              <a:spcAft>
                <a:spcPts val="1200"/>
              </a:spcAft>
              <a:tabLst>
                <a:tab pos="180340" algn="l"/>
              </a:tabLst>
            </a:pPr>
            <a:r>
              <a:rPr lang="en-US" sz="1800" b="1" u="sng" dirty="0">
                <a:effectLst/>
                <a:latin typeface="Times New Roman" panose="02020603050405020304" pitchFamily="18" charset="0"/>
                <a:ea typeface="Calibri" panose="020F0502020204030204" pitchFamily="34" charset="0"/>
                <a:cs typeface="Arial" panose="020B0604020202020204" pitchFamily="34" charset="0"/>
              </a:rPr>
              <a:t>Limitations: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91440" lvl="0" indent="-342900" algn="just">
              <a:spcAft>
                <a:spcPts val="600"/>
              </a:spcAft>
              <a:buFont typeface="Wingdings" panose="05000000000000000000" pitchFamily="2" charset="2"/>
              <a:buChar char=""/>
              <a:tabLst>
                <a:tab pos="18034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Internet bandwidth.</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91440" lvl="0" indent="-342900" algn="just">
              <a:spcAft>
                <a:spcPts val="600"/>
              </a:spcAft>
              <a:buFont typeface="Wingdings" panose="05000000000000000000" pitchFamily="2" charset="2"/>
              <a:buChar char=""/>
              <a:tabLst>
                <a:tab pos="180340" algn="l"/>
              </a:tabLst>
            </a:pPr>
            <a:r>
              <a:rPr lang="en-US" dirty="0">
                <a:effectLst/>
                <a:latin typeface="Times New Roman" panose="02020603050405020304" pitchFamily="18" charset="0"/>
                <a:ea typeface="Calibri" panose="020F0502020204030204" pitchFamily="34" charset="0"/>
                <a:cs typeface="Arial" panose="020B0604020202020204" pitchFamily="34" charset="0"/>
              </a:rPr>
              <a:t>Takes time for delivery.</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10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581150"/>
            <a:ext cx="7239000" cy="160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5" name="TextBox 4"/>
          <p:cNvSpPr txBox="1"/>
          <p:nvPr/>
        </p:nvSpPr>
        <p:spPr>
          <a:xfrm>
            <a:off x="1143000" y="1885950"/>
            <a:ext cx="6934200" cy="1200329"/>
          </a:xfrm>
          <a:prstGeom prst="rect">
            <a:avLst/>
          </a:prstGeom>
          <a:noFill/>
        </p:spPr>
        <p:txBody>
          <a:bodyPr wrap="square" rtlCol="0">
            <a:spAutoFit/>
          </a:bodyPr>
          <a:lstStyle/>
          <a:p>
            <a:pPr algn="ctr"/>
            <a:r>
              <a:rPr lang="en-US" sz="5400" b="1" i="1" dirty="0">
                <a:solidFill>
                  <a:schemeClr val="accent1"/>
                </a:solidFill>
                <a:effectLst>
                  <a:outerShdw blurRad="38100" dist="38100" dir="2700000" algn="tl">
                    <a:srgbClr val="000000">
                      <a:alpha val="43137"/>
                    </a:srgbClr>
                  </a:outerShdw>
                </a:effectLst>
              </a:rPr>
              <a:t>Use Case Diagrams</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2CC33E-F97B-4B37-83CF-43C6C9BFE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23478"/>
            <a:ext cx="5328592" cy="4891224"/>
          </a:xfrm>
          <a:prstGeom prst="rect">
            <a:avLst/>
          </a:prstGeom>
        </p:spPr>
      </p:pic>
    </p:spTree>
    <p:extLst>
      <p:ext uri="{BB962C8B-B14F-4D97-AF65-F5344CB8AC3E}">
        <p14:creationId xmlns:p14="http://schemas.microsoft.com/office/powerpoint/2010/main" val="5101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1604AE-F831-4933-8E12-6C533B2B38AB}"/>
              </a:ext>
            </a:extLst>
          </p:cNvPr>
          <p:cNvSpPr txBox="1"/>
          <p:nvPr/>
        </p:nvSpPr>
        <p:spPr>
          <a:xfrm>
            <a:off x="1763688" y="1864444"/>
            <a:ext cx="5886400" cy="923330"/>
          </a:xfrm>
          <a:prstGeom prst="rect">
            <a:avLst/>
          </a:prstGeom>
          <a:noFill/>
        </p:spPr>
        <p:txBody>
          <a:bodyPr wrap="square">
            <a:spAutoFit/>
          </a:bodyPr>
          <a:lstStyle/>
          <a:p>
            <a:pPr algn="ctr"/>
            <a:r>
              <a:rPr lang="en-US" sz="5400" b="1" i="1" dirty="0">
                <a:solidFill>
                  <a:schemeClr val="accent1"/>
                </a:solidFill>
                <a:effectLst>
                  <a:outerShdw blurRad="38100" dist="38100" dir="2700000" algn="tl">
                    <a:srgbClr val="000000">
                      <a:alpha val="43137"/>
                    </a:srgbClr>
                  </a:outerShdw>
                </a:effectLst>
              </a:rPr>
              <a:t>Class Diagrams</a:t>
            </a:r>
          </a:p>
        </p:txBody>
      </p:sp>
    </p:spTree>
    <p:extLst>
      <p:ext uri="{BB962C8B-B14F-4D97-AF65-F5344CB8AC3E}">
        <p14:creationId xmlns:p14="http://schemas.microsoft.com/office/powerpoint/2010/main" val="14281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5AEB86-635E-43A7-987A-3E1E2A477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67494"/>
            <a:ext cx="7634250" cy="47525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581150"/>
            <a:ext cx="7239000" cy="160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5" name="TextBox 4"/>
          <p:cNvSpPr txBox="1"/>
          <p:nvPr/>
        </p:nvSpPr>
        <p:spPr>
          <a:xfrm>
            <a:off x="1143000" y="1885950"/>
            <a:ext cx="6934200" cy="1200329"/>
          </a:xfrm>
          <a:prstGeom prst="rect">
            <a:avLst/>
          </a:prstGeom>
          <a:noFill/>
        </p:spPr>
        <p:txBody>
          <a:bodyPr wrap="square" rtlCol="0">
            <a:spAutoFit/>
          </a:bodyPr>
          <a:lstStyle/>
          <a:p>
            <a:pPr algn="ctr"/>
            <a:r>
              <a:rPr lang="en-US" sz="5400" b="1" i="1" dirty="0">
                <a:solidFill>
                  <a:schemeClr val="accent1"/>
                </a:solidFill>
                <a:effectLst>
                  <a:outerShdw blurRad="38100" dist="38100" dir="2700000" algn="tl">
                    <a:srgbClr val="000000">
                      <a:alpha val="43137"/>
                    </a:srgbClr>
                  </a:outerShdw>
                </a:effectLst>
              </a:rPr>
              <a:t>Sequence Diagrams</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2400" y="114561"/>
            <a:ext cx="1611288" cy="533400"/>
          </a:xfrm>
        </p:spPr>
        <p:txBody>
          <a:bodyPr/>
          <a:lstStyle/>
          <a:p>
            <a:pPr marL="342900" indent="-342900">
              <a:buFont typeface="Wingdings" pitchFamily="2" charset="2"/>
              <a:buChar char="q"/>
            </a:pPr>
            <a:r>
              <a:rPr lang="en-GB" sz="2400" dirty="0">
                <a:solidFill>
                  <a:srgbClr val="FF0000"/>
                </a:solidFill>
              </a:rPr>
              <a:t>A</a:t>
            </a:r>
            <a:r>
              <a:rPr lang="en-IN" sz="2400" dirty="0" err="1">
                <a:solidFill>
                  <a:srgbClr val="FF0000"/>
                </a:solidFill>
              </a:rPr>
              <a:t>dmin</a:t>
            </a:r>
            <a:r>
              <a:rPr lang="en-IN" sz="2400" dirty="0">
                <a:solidFill>
                  <a:srgbClr val="FF0000"/>
                </a:solidFill>
              </a:rPr>
              <a:t>:</a:t>
            </a:r>
          </a:p>
        </p:txBody>
      </p:sp>
      <p:pic>
        <p:nvPicPr>
          <p:cNvPr id="4" name="Picture 3">
            <a:extLst>
              <a:ext uri="{FF2B5EF4-FFF2-40B4-BE49-F238E27FC236}">
                <a16:creationId xmlns:a16="http://schemas.microsoft.com/office/drawing/2014/main" id="{E9F94858-CCEF-48F1-8B94-DCA53DCC6AFC}"/>
              </a:ext>
            </a:extLst>
          </p:cNvPr>
          <p:cNvPicPr/>
          <p:nvPr/>
        </p:nvPicPr>
        <p:blipFill>
          <a:blip r:embed="rId2"/>
          <a:stretch>
            <a:fillRect/>
          </a:stretch>
        </p:blipFill>
        <p:spPr>
          <a:xfrm>
            <a:off x="1763688" y="267494"/>
            <a:ext cx="6624736" cy="4680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10"/>
            <a:ext cx="9144000" cy="884466"/>
          </a:xfrm>
        </p:spPr>
        <p:txBody>
          <a:bodyPr/>
          <a:lstStyle/>
          <a:p>
            <a:pPr algn="ctr"/>
            <a:r>
              <a:rPr lang="en-IN" dirty="0">
                <a:solidFill>
                  <a:srgbClr val="FF0000"/>
                </a:solidFill>
              </a:rPr>
              <a:t>Group Information</a:t>
            </a:r>
          </a:p>
        </p:txBody>
      </p:sp>
      <p:graphicFrame>
        <p:nvGraphicFramePr>
          <p:cNvPr id="3" name="Table 2"/>
          <p:cNvGraphicFramePr>
            <a:graphicFrameLocks noGrp="1"/>
          </p:cNvGraphicFramePr>
          <p:nvPr>
            <p:extLst>
              <p:ext uri="{D42A27DB-BD31-4B8C-83A1-F6EECF244321}">
                <p14:modId xmlns:p14="http://schemas.microsoft.com/office/powerpoint/2010/main" val="2652599152"/>
              </p:ext>
            </p:extLst>
          </p:nvPr>
        </p:nvGraphicFramePr>
        <p:xfrm>
          <a:off x="685800" y="1676400"/>
          <a:ext cx="7600976" cy="1752606"/>
        </p:xfrm>
        <a:graphic>
          <a:graphicData uri="http://schemas.openxmlformats.org/drawingml/2006/table">
            <a:tbl>
              <a:tblPr firstRow="1" bandRow="1">
                <a:tableStyleId>{7DF18680-E054-41AD-8BC1-D1AEF772440D}</a:tableStyleId>
              </a:tblPr>
              <a:tblGrid>
                <a:gridCol w="3800488">
                  <a:extLst>
                    <a:ext uri="{9D8B030D-6E8A-4147-A177-3AD203B41FA5}">
                      <a16:colId xmlns:a16="http://schemas.microsoft.com/office/drawing/2014/main" val="20000"/>
                    </a:ext>
                  </a:extLst>
                </a:gridCol>
                <a:gridCol w="3800488">
                  <a:extLst>
                    <a:ext uri="{9D8B030D-6E8A-4147-A177-3AD203B41FA5}">
                      <a16:colId xmlns:a16="http://schemas.microsoft.com/office/drawing/2014/main" val="20001"/>
                    </a:ext>
                  </a:extLst>
                </a:gridCol>
              </a:tblGrid>
              <a:tr h="424875">
                <a:tc>
                  <a:txBody>
                    <a:bodyPr/>
                    <a:lstStyle/>
                    <a:p>
                      <a:pPr algn="ctr"/>
                      <a:r>
                        <a:rPr lang="en-IN" dirty="0"/>
                        <a:t>Enrolment No.</a:t>
                      </a:r>
                    </a:p>
                  </a:txBody>
                  <a:tcPr/>
                </a:tc>
                <a:tc>
                  <a:txBody>
                    <a:bodyPr/>
                    <a:lstStyle/>
                    <a:p>
                      <a:pPr algn="ctr"/>
                      <a:r>
                        <a:rPr lang="en-IN" dirty="0"/>
                        <a:t>Name</a:t>
                      </a:r>
                    </a:p>
                  </a:txBody>
                  <a:tcPr/>
                </a:tc>
                <a:extLst>
                  <a:ext uri="{0D108BD9-81ED-4DB2-BD59-A6C34878D82A}">
                    <a16:rowId xmlns:a16="http://schemas.microsoft.com/office/drawing/2014/main" val="10000"/>
                  </a:ext>
                </a:extLst>
              </a:tr>
              <a:tr h="442577">
                <a:tc>
                  <a:txBody>
                    <a:bodyPr/>
                    <a:lstStyle/>
                    <a:p>
                      <a:pPr algn="ctr"/>
                      <a:r>
                        <a:rPr lang="en-GB" dirty="0"/>
                        <a:t>205220694081</a:t>
                      </a:r>
                      <a:endParaRPr lang="en-IN" dirty="0"/>
                    </a:p>
                  </a:txBody>
                  <a:tcPr/>
                </a:tc>
                <a:tc>
                  <a:txBody>
                    <a:bodyPr/>
                    <a:lstStyle/>
                    <a:p>
                      <a:pPr algn="ctr"/>
                      <a:r>
                        <a:rPr lang="en-GB" dirty="0"/>
                        <a:t>  Saifullah Rahimi</a:t>
                      </a:r>
                      <a:endParaRPr lang="en-IN" dirty="0"/>
                    </a:p>
                  </a:txBody>
                  <a:tcPr/>
                </a:tc>
                <a:extLst>
                  <a:ext uri="{0D108BD9-81ED-4DB2-BD59-A6C34878D82A}">
                    <a16:rowId xmlns:a16="http://schemas.microsoft.com/office/drawing/2014/main" val="10001"/>
                  </a:ext>
                </a:extLst>
              </a:tr>
              <a:tr h="44257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dirty="0"/>
                        <a:t>205220694004</a:t>
                      </a:r>
                      <a:endParaRPr lang="en-IN" dirty="0"/>
                    </a:p>
                  </a:txBody>
                  <a:tcPr/>
                </a:tc>
                <a:tc>
                  <a:txBody>
                    <a:bodyPr/>
                    <a:lstStyle/>
                    <a:p>
                      <a:pPr algn="ctr"/>
                      <a:r>
                        <a:rPr lang="en-GB" dirty="0"/>
                        <a:t>     RahulKumar M Zala</a:t>
                      </a:r>
                      <a:endParaRPr lang="en-IN" dirty="0"/>
                    </a:p>
                  </a:txBody>
                  <a:tcPr/>
                </a:tc>
                <a:extLst>
                  <a:ext uri="{0D108BD9-81ED-4DB2-BD59-A6C34878D82A}">
                    <a16:rowId xmlns:a16="http://schemas.microsoft.com/office/drawing/2014/main" val="10002"/>
                  </a:ext>
                </a:extLst>
              </a:tr>
              <a:tr h="44257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dirty="0"/>
                        <a:t>205220694005</a:t>
                      </a:r>
                      <a:endParaRPr lang="en-IN"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dirty="0"/>
                        <a:t>Rakesh Kumar</a:t>
                      </a:r>
                      <a:endParaRPr lang="en-IN" dirty="0"/>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685800" y="1123950"/>
            <a:ext cx="1736373" cy="400110"/>
          </a:xfrm>
          <a:prstGeom prst="rect">
            <a:avLst/>
          </a:prstGeom>
          <a:noFill/>
        </p:spPr>
        <p:txBody>
          <a:bodyPr wrap="none" rtlCol="0">
            <a:spAutoFit/>
          </a:bodyPr>
          <a:lstStyle/>
          <a:p>
            <a:r>
              <a:rPr lang="en-IN" sz="2000" b="1" dirty="0"/>
              <a:t>Group No : 5</a:t>
            </a:r>
          </a:p>
        </p:txBody>
      </p:sp>
    </p:spTree>
    <p:extLst>
      <p:ext uri="{BB962C8B-B14F-4D97-AF65-F5344CB8AC3E}">
        <p14:creationId xmlns:p14="http://schemas.microsoft.com/office/powerpoint/2010/main" val="2575155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2A5B-67A6-4723-A5A8-B3B9E7CDD713}"/>
              </a:ext>
            </a:extLst>
          </p:cNvPr>
          <p:cNvSpPr>
            <a:spLocks noGrp="1"/>
          </p:cNvSpPr>
          <p:nvPr>
            <p:ph type="title"/>
          </p:nvPr>
        </p:nvSpPr>
        <p:spPr>
          <a:xfrm>
            <a:off x="0" y="13742"/>
            <a:ext cx="1979712" cy="685800"/>
          </a:xfrm>
        </p:spPr>
        <p:txBody>
          <a:bodyPr/>
          <a:lstStyle/>
          <a:p>
            <a:pPr marL="342900" indent="-342900">
              <a:buFont typeface="Wingdings" panose="05000000000000000000" pitchFamily="2" charset="2"/>
              <a:buChar char="q"/>
            </a:pPr>
            <a:r>
              <a:rPr lang="en-IN" sz="2400" b="1"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Customer</a:t>
            </a:r>
            <a:r>
              <a:rPr lang="en-IN" sz="24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endParaRPr lang="en-IN" dirty="0"/>
          </a:p>
        </p:txBody>
      </p:sp>
      <p:pic>
        <p:nvPicPr>
          <p:cNvPr id="3" name="Picture 2">
            <a:extLst>
              <a:ext uri="{FF2B5EF4-FFF2-40B4-BE49-F238E27FC236}">
                <a16:creationId xmlns:a16="http://schemas.microsoft.com/office/drawing/2014/main" id="{96CF6F98-9CC7-4A45-86D0-2D7A31892CDA}"/>
              </a:ext>
            </a:extLst>
          </p:cNvPr>
          <p:cNvPicPr/>
          <p:nvPr/>
        </p:nvPicPr>
        <p:blipFill>
          <a:blip r:embed="rId2"/>
          <a:stretch>
            <a:fillRect/>
          </a:stretch>
        </p:blipFill>
        <p:spPr>
          <a:xfrm>
            <a:off x="1835696" y="267494"/>
            <a:ext cx="6912768" cy="4680520"/>
          </a:xfrm>
          <a:prstGeom prst="rect">
            <a:avLst/>
          </a:prstGeom>
        </p:spPr>
      </p:pic>
    </p:spTree>
    <p:extLst>
      <p:ext uri="{BB962C8B-B14F-4D97-AF65-F5344CB8AC3E}">
        <p14:creationId xmlns:p14="http://schemas.microsoft.com/office/powerpoint/2010/main" val="363057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581150"/>
            <a:ext cx="7239000" cy="160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5" name="TextBox 4"/>
          <p:cNvSpPr txBox="1"/>
          <p:nvPr/>
        </p:nvSpPr>
        <p:spPr>
          <a:xfrm>
            <a:off x="1143000" y="1885950"/>
            <a:ext cx="6934200" cy="1200329"/>
          </a:xfrm>
          <a:prstGeom prst="rect">
            <a:avLst/>
          </a:prstGeom>
          <a:noFill/>
        </p:spPr>
        <p:txBody>
          <a:bodyPr wrap="square" rtlCol="0">
            <a:spAutoFit/>
          </a:bodyPr>
          <a:lstStyle/>
          <a:p>
            <a:pPr algn="ctr"/>
            <a:r>
              <a:rPr lang="en-US" sz="5400" b="1" i="1" dirty="0">
                <a:solidFill>
                  <a:schemeClr val="accent1"/>
                </a:solidFill>
                <a:effectLst>
                  <a:outerShdw blurRad="38100" dist="38100" dir="2700000" algn="tl">
                    <a:srgbClr val="000000">
                      <a:alpha val="43137"/>
                    </a:srgbClr>
                  </a:outerShdw>
                </a:effectLst>
              </a:rPr>
              <a:t>Activity Diagram</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133350"/>
            <a:ext cx="2438400" cy="533400"/>
          </a:xfrm>
        </p:spPr>
        <p:txBody>
          <a:bodyPr/>
          <a:lstStyle/>
          <a:p>
            <a:pPr marL="342900" indent="-342900">
              <a:buFont typeface="Wingdings" pitchFamily="2" charset="2"/>
              <a:buChar char="q"/>
            </a:pPr>
            <a:r>
              <a:rPr lang="en-IN" sz="2400" dirty="0">
                <a:solidFill>
                  <a:srgbClr val="FF0000"/>
                </a:solidFill>
              </a:rPr>
              <a:t>Place Order</a:t>
            </a:r>
          </a:p>
        </p:txBody>
      </p:sp>
      <p:pic>
        <p:nvPicPr>
          <p:cNvPr id="5" name="Picture 4">
            <a:extLst>
              <a:ext uri="{FF2B5EF4-FFF2-40B4-BE49-F238E27FC236}">
                <a16:creationId xmlns:a16="http://schemas.microsoft.com/office/drawing/2014/main" id="{4641626E-8A6E-484B-AE0F-4B66644FA611}"/>
              </a:ext>
            </a:extLst>
          </p:cNvPr>
          <p:cNvPicPr/>
          <p:nvPr/>
        </p:nvPicPr>
        <p:blipFill rotWithShape="1">
          <a:blip r:embed="rId2"/>
          <a:srcRect b="25424"/>
          <a:stretch/>
        </p:blipFill>
        <p:spPr bwMode="auto">
          <a:xfrm>
            <a:off x="2777549" y="258151"/>
            <a:ext cx="3666659" cy="462719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234581-6E4D-48E7-A0CC-4358EF60FA7C}"/>
              </a:ext>
            </a:extLst>
          </p:cNvPr>
          <p:cNvSpPr/>
          <p:nvPr/>
        </p:nvSpPr>
        <p:spPr>
          <a:xfrm>
            <a:off x="990600" y="1581150"/>
            <a:ext cx="7239000" cy="160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4" name="TextBox 3">
            <a:extLst>
              <a:ext uri="{FF2B5EF4-FFF2-40B4-BE49-F238E27FC236}">
                <a16:creationId xmlns:a16="http://schemas.microsoft.com/office/drawing/2014/main" id="{1F03D1C2-DB2E-4F3D-85FE-448AD8E1057D}"/>
              </a:ext>
            </a:extLst>
          </p:cNvPr>
          <p:cNvSpPr txBox="1"/>
          <p:nvPr/>
        </p:nvSpPr>
        <p:spPr>
          <a:xfrm>
            <a:off x="1104900" y="1842641"/>
            <a:ext cx="6934200" cy="1077218"/>
          </a:xfrm>
          <a:prstGeom prst="rect">
            <a:avLst/>
          </a:prstGeom>
          <a:noFill/>
        </p:spPr>
        <p:txBody>
          <a:bodyPr wrap="square" rtlCol="0">
            <a:spAutoFit/>
          </a:bodyPr>
          <a:lstStyle/>
          <a:p>
            <a:pPr algn="ctr"/>
            <a:r>
              <a:rPr lang="en-US" sz="4800" b="1" i="1" dirty="0">
                <a:solidFill>
                  <a:schemeClr val="accent1"/>
                </a:solidFill>
                <a:effectLst>
                  <a:outerShdw blurRad="38100" dist="38100" dir="2700000" algn="tl">
                    <a:srgbClr val="000000">
                      <a:alpha val="43137"/>
                    </a:srgbClr>
                  </a:outerShdw>
                </a:effectLst>
              </a:rPr>
              <a:t>DFD Diagram</a:t>
            </a:r>
          </a:p>
          <a:p>
            <a:endParaRPr lang="en-US" sz="1600" dirty="0"/>
          </a:p>
        </p:txBody>
      </p:sp>
    </p:spTree>
    <p:extLst>
      <p:ext uri="{BB962C8B-B14F-4D97-AF65-F5344CB8AC3E}">
        <p14:creationId xmlns:p14="http://schemas.microsoft.com/office/powerpoint/2010/main" val="383854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0C7B-55AB-48B3-9A6E-836D4AA85B7D}"/>
              </a:ext>
            </a:extLst>
          </p:cNvPr>
          <p:cNvSpPr>
            <a:spLocks noGrp="1"/>
          </p:cNvSpPr>
          <p:nvPr>
            <p:ph type="title"/>
          </p:nvPr>
        </p:nvSpPr>
        <p:spPr>
          <a:xfrm>
            <a:off x="0" y="119010"/>
            <a:ext cx="2555776" cy="580532"/>
          </a:xfrm>
        </p:spPr>
        <p:txBody>
          <a:bodyPr/>
          <a:lstStyle/>
          <a:p>
            <a:pPr marL="342900" indent="-342900">
              <a:buFont typeface="Wingdings" panose="05000000000000000000" pitchFamily="2" charset="2"/>
              <a:buChar char="q"/>
            </a:pP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DFD Level 1:</a:t>
            </a:r>
            <a:endParaRPr lang="en-IN" sz="4400" dirty="0">
              <a:solidFill>
                <a:srgbClr val="FF0000"/>
              </a:solidFill>
            </a:endParaRPr>
          </a:p>
        </p:txBody>
      </p:sp>
      <p:pic>
        <p:nvPicPr>
          <p:cNvPr id="3" name="Picture 2">
            <a:extLst>
              <a:ext uri="{FF2B5EF4-FFF2-40B4-BE49-F238E27FC236}">
                <a16:creationId xmlns:a16="http://schemas.microsoft.com/office/drawing/2014/main" id="{C60C9901-9D7F-4D8F-9CB0-0C15F343FF64}"/>
              </a:ext>
            </a:extLst>
          </p:cNvPr>
          <p:cNvPicPr/>
          <p:nvPr/>
        </p:nvPicPr>
        <p:blipFill>
          <a:blip r:embed="rId2">
            <a:extLst>
              <a:ext uri="{28A0092B-C50C-407E-A947-70E740481C1C}">
                <a14:useLocalDpi xmlns:a14="http://schemas.microsoft.com/office/drawing/2010/main" val="0"/>
              </a:ext>
            </a:extLst>
          </a:blip>
          <a:stretch>
            <a:fillRect/>
          </a:stretch>
        </p:blipFill>
        <p:spPr>
          <a:xfrm>
            <a:off x="2339752" y="339502"/>
            <a:ext cx="6276975" cy="4608512"/>
          </a:xfrm>
          <a:prstGeom prst="rect">
            <a:avLst/>
          </a:prstGeom>
        </p:spPr>
      </p:pic>
    </p:spTree>
    <p:extLst>
      <p:ext uri="{BB962C8B-B14F-4D97-AF65-F5344CB8AC3E}">
        <p14:creationId xmlns:p14="http://schemas.microsoft.com/office/powerpoint/2010/main" val="2175708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1A7E-30D9-4E11-BC49-ED5789D34EFD}"/>
              </a:ext>
            </a:extLst>
          </p:cNvPr>
          <p:cNvSpPr>
            <a:spLocks noGrp="1"/>
          </p:cNvSpPr>
          <p:nvPr>
            <p:ph type="title"/>
          </p:nvPr>
        </p:nvSpPr>
        <p:spPr>
          <a:xfrm>
            <a:off x="0" y="119010"/>
            <a:ext cx="2339752" cy="652540"/>
          </a:xfrm>
        </p:spPr>
        <p:txBody>
          <a:bodyPr/>
          <a:lstStyle/>
          <a:p>
            <a:pPr marL="342900" indent="-342900">
              <a:buFont typeface="Wingdings" panose="05000000000000000000" pitchFamily="2" charset="2"/>
              <a:buChar char="q"/>
            </a:pPr>
            <a:r>
              <a:rPr lang="en-IN" sz="2400" b="1"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DFD Level 0:</a:t>
            </a:r>
            <a:endParaRPr lang="en-IN" sz="4400" b="0" i="1" dirty="0">
              <a:solidFill>
                <a:srgbClr val="FF0000"/>
              </a:solidFill>
            </a:endParaRPr>
          </a:p>
        </p:txBody>
      </p:sp>
      <p:pic>
        <p:nvPicPr>
          <p:cNvPr id="3" name="Picture 2">
            <a:extLst>
              <a:ext uri="{FF2B5EF4-FFF2-40B4-BE49-F238E27FC236}">
                <a16:creationId xmlns:a16="http://schemas.microsoft.com/office/drawing/2014/main" id="{EEF46557-C2B9-44C6-8514-212B8B78780F}"/>
              </a:ext>
            </a:extLst>
          </p:cNvPr>
          <p:cNvPicPr/>
          <p:nvPr/>
        </p:nvPicPr>
        <p:blipFill>
          <a:blip r:embed="rId2"/>
          <a:stretch>
            <a:fillRect/>
          </a:stretch>
        </p:blipFill>
        <p:spPr>
          <a:xfrm>
            <a:off x="2267744" y="195486"/>
            <a:ext cx="6482080" cy="4680520"/>
          </a:xfrm>
          <a:prstGeom prst="rect">
            <a:avLst/>
          </a:prstGeom>
        </p:spPr>
      </p:pic>
    </p:spTree>
    <p:extLst>
      <p:ext uri="{BB962C8B-B14F-4D97-AF65-F5344CB8AC3E}">
        <p14:creationId xmlns:p14="http://schemas.microsoft.com/office/powerpoint/2010/main" val="1163369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839200" cy="457200"/>
          </a:xfrm>
        </p:spPr>
        <p:txBody>
          <a:bodyPr>
            <a:normAutofit fontScale="90000"/>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Company</a:t>
            </a:r>
            <a:endPar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3265194606"/>
              </p:ext>
            </p:extLst>
          </p:nvPr>
        </p:nvGraphicFramePr>
        <p:xfrm>
          <a:off x="304800" y="1276350"/>
          <a:ext cx="8534399" cy="2895600"/>
        </p:xfrm>
        <a:graphic>
          <a:graphicData uri="http://schemas.openxmlformats.org/drawingml/2006/table">
            <a:tbl>
              <a:tblPr firstRow="1" bandRow="1">
                <a:tableStyleId>{21E4AEA4-8DFA-4A89-87EB-49C32662AFE0}</a:tableStyleId>
              </a:tblPr>
              <a:tblGrid>
                <a:gridCol w="1318952">
                  <a:extLst>
                    <a:ext uri="{9D8B030D-6E8A-4147-A177-3AD203B41FA5}">
                      <a16:colId xmlns:a16="http://schemas.microsoft.com/office/drawing/2014/main" val="20000"/>
                    </a:ext>
                  </a:extLst>
                </a:gridCol>
                <a:gridCol w="1474124">
                  <a:extLst>
                    <a:ext uri="{9D8B030D-6E8A-4147-A177-3AD203B41FA5}">
                      <a16:colId xmlns:a16="http://schemas.microsoft.com/office/drawing/2014/main" val="20001"/>
                    </a:ext>
                  </a:extLst>
                </a:gridCol>
                <a:gridCol w="1396537">
                  <a:extLst>
                    <a:ext uri="{9D8B030D-6E8A-4147-A177-3AD203B41FA5}">
                      <a16:colId xmlns:a16="http://schemas.microsoft.com/office/drawing/2014/main" val="20002"/>
                    </a:ext>
                  </a:extLst>
                </a:gridCol>
                <a:gridCol w="2172393">
                  <a:extLst>
                    <a:ext uri="{9D8B030D-6E8A-4147-A177-3AD203B41FA5}">
                      <a16:colId xmlns:a16="http://schemas.microsoft.com/office/drawing/2014/main" val="20003"/>
                    </a:ext>
                  </a:extLst>
                </a:gridCol>
                <a:gridCol w="2172393">
                  <a:extLst>
                    <a:ext uri="{9D8B030D-6E8A-4147-A177-3AD203B41FA5}">
                      <a16:colId xmlns:a16="http://schemas.microsoft.com/office/drawing/2014/main" val="20004"/>
                    </a:ext>
                  </a:extLst>
                </a:gridCol>
              </a:tblGrid>
              <a:tr h="457575">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398603">
                <a:tc>
                  <a:txBody>
                    <a:bodyPr/>
                    <a:lstStyle/>
                    <a:p>
                      <a:pPr algn="ctr"/>
                      <a:r>
                        <a:rPr lang="en-US" sz="1600" dirty="0">
                          <a:latin typeface="+mn-lt"/>
                        </a:rPr>
                        <a:t>company_id</a:t>
                      </a:r>
                    </a:p>
                  </a:txBody>
                  <a:tcPr/>
                </a:tc>
                <a:tc>
                  <a:txBody>
                    <a:bodyPr/>
                    <a:lstStyle/>
                    <a:p>
                      <a:pPr algn="ctr"/>
                      <a:r>
                        <a:rPr lang="en-US" sz="1600" dirty="0" err="1">
                          <a:latin typeface="+mn-lt"/>
                        </a:rPr>
                        <a:t>Tinyint</a:t>
                      </a:r>
                      <a:r>
                        <a:rPr lang="en-US" sz="1600" dirty="0">
                          <a:latin typeface="+mn-lt"/>
                        </a:rPr>
                        <a:t>(1)</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dirty="0">
                          <a:latin typeface="+mn-lt"/>
                        </a:rPr>
                        <a:t>Company</a:t>
                      </a:r>
                      <a:r>
                        <a:rPr lang="en-US" sz="1600" baseline="0" dirty="0">
                          <a:latin typeface="+mn-lt"/>
                        </a:rPr>
                        <a:t> id</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418310">
                <a:tc>
                  <a:txBody>
                    <a:bodyPr/>
                    <a:lstStyle/>
                    <a:p>
                      <a:pPr algn="ctr"/>
                      <a:r>
                        <a:rPr lang="en-US" sz="1600" dirty="0">
                          <a:latin typeface="+mn-lt"/>
                        </a:rPr>
                        <a:t>name</a:t>
                      </a:r>
                    </a:p>
                  </a:txBody>
                  <a:tcPr/>
                </a:tc>
                <a:tc>
                  <a:txBody>
                    <a:bodyPr/>
                    <a:lstStyle/>
                    <a:p>
                      <a:pPr algn="ctr"/>
                      <a:r>
                        <a:rPr lang="en-US" sz="1600" dirty="0">
                          <a:latin typeface="+mn-lt"/>
                        </a:rPr>
                        <a:t>Varchar(30)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dirty="0">
                          <a:latin typeface="+mn-lt"/>
                        </a:rPr>
                        <a:t>Name</a:t>
                      </a:r>
                      <a:r>
                        <a:rPr lang="en-US" sz="1600" baseline="0" dirty="0">
                          <a:latin typeface="+mn-lt"/>
                        </a:rPr>
                        <a:t> of company</a:t>
                      </a:r>
                      <a:endParaRPr lang="en-US" sz="1600" dirty="0">
                        <a:latin typeface="+mn-lt"/>
                      </a:endParaRPr>
                    </a:p>
                  </a:txBody>
                  <a:tcPr/>
                </a:tc>
                <a:tc>
                  <a:txBody>
                    <a:bodyPr/>
                    <a:lstStyle/>
                    <a:p>
                      <a:pPr algn="ctr"/>
                      <a:r>
                        <a:rPr lang="en-US" sz="1600" dirty="0">
                          <a:latin typeface="+mn-lt"/>
                        </a:rPr>
                        <a:t>Online</a:t>
                      </a:r>
                      <a:r>
                        <a:rPr lang="en-US" sz="1600" baseline="0" dirty="0">
                          <a:latin typeface="+mn-lt"/>
                        </a:rPr>
                        <a:t> Electronics</a:t>
                      </a:r>
                      <a:endParaRPr lang="en-US" sz="1600" dirty="0">
                        <a:latin typeface="+mn-lt"/>
                      </a:endParaRPr>
                    </a:p>
                  </a:txBody>
                  <a:tcPr/>
                </a:tc>
                <a:extLst>
                  <a:ext uri="{0D108BD9-81ED-4DB2-BD59-A6C34878D82A}">
                    <a16:rowId xmlns:a16="http://schemas.microsoft.com/office/drawing/2014/main" val="10002"/>
                  </a:ext>
                </a:extLst>
              </a:tr>
              <a:tr h="418310">
                <a:tc>
                  <a:txBody>
                    <a:bodyPr/>
                    <a:lstStyle/>
                    <a:p>
                      <a:pPr algn="ctr"/>
                      <a:r>
                        <a:rPr lang="en-US" sz="1600" dirty="0">
                          <a:latin typeface="+mn-lt"/>
                        </a:rPr>
                        <a:t>address</a:t>
                      </a:r>
                    </a:p>
                  </a:txBody>
                  <a:tcPr/>
                </a:tc>
                <a:tc>
                  <a:txBody>
                    <a:bodyPr/>
                    <a:lstStyle/>
                    <a:p>
                      <a:pPr algn="ctr"/>
                      <a:r>
                        <a:rPr lang="en-US" sz="1600" dirty="0">
                          <a:latin typeface="+mn-lt"/>
                        </a:rPr>
                        <a:t>Varchar(100)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dirty="0">
                          <a:latin typeface="+mn-lt"/>
                        </a:rPr>
                        <a:t>Address of company </a:t>
                      </a:r>
                    </a:p>
                  </a:txBody>
                  <a:tcPr/>
                </a:tc>
                <a:tc>
                  <a:txBody>
                    <a:bodyPr/>
                    <a:lstStyle/>
                    <a:p>
                      <a:pPr algn="ctr"/>
                      <a:r>
                        <a:rPr lang="en-US" sz="1600" dirty="0">
                          <a:latin typeface="+mn-lt"/>
                        </a:rPr>
                        <a:t>A-10,</a:t>
                      </a:r>
                      <a:r>
                        <a:rPr lang="en-US" sz="1600" baseline="0" dirty="0">
                          <a:latin typeface="+mn-lt"/>
                        </a:rPr>
                        <a:t> Super Market</a:t>
                      </a:r>
                      <a:endParaRPr lang="en-US" sz="1600" dirty="0">
                        <a:latin typeface="+mn-lt"/>
                      </a:endParaRPr>
                    </a:p>
                  </a:txBody>
                  <a:tcPr/>
                </a:tc>
                <a:extLst>
                  <a:ext uri="{0D108BD9-81ED-4DB2-BD59-A6C34878D82A}">
                    <a16:rowId xmlns:a16="http://schemas.microsoft.com/office/drawing/2014/main" val="10003"/>
                  </a:ext>
                </a:extLst>
              </a:tr>
              <a:tr h="601401">
                <a:tc>
                  <a:txBody>
                    <a:bodyPr/>
                    <a:lstStyle/>
                    <a:p>
                      <a:pPr algn="ctr"/>
                      <a:r>
                        <a:rPr lang="en-US" sz="1600" b="0" dirty="0">
                          <a:latin typeface="+mn-lt"/>
                        </a:rPr>
                        <a:t>conctact</a:t>
                      </a:r>
                      <a:r>
                        <a:rPr lang="en-US" sz="1600" b="0" baseline="0" dirty="0">
                          <a:latin typeface="+mn-lt"/>
                        </a:rPr>
                        <a:t>_no</a:t>
                      </a:r>
                      <a:endParaRPr lang="en-US" sz="1600" b="0" dirty="0">
                        <a:latin typeface="+mn-lt"/>
                      </a:endParaRPr>
                    </a:p>
                  </a:txBody>
                  <a:tcPr/>
                </a:tc>
                <a:tc>
                  <a:txBody>
                    <a:bodyPr/>
                    <a:lstStyle/>
                    <a:p>
                      <a:pPr algn="ctr"/>
                      <a:r>
                        <a:rPr lang="en-US" sz="1600" dirty="0" err="1">
                          <a:latin typeface="+mn-lt"/>
                        </a:rPr>
                        <a:t>Bigint</a:t>
                      </a:r>
                      <a:r>
                        <a:rPr lang="en-US" sz="1600" dirty="0">
                          <a:latin typeface="+mn-lt"/>
                        </a:rPr>
                        <a:t>(13)</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dirty="0">
                          <a:latin typeface="+mn-lt"/>
                        </a:rPr>
                        <a:t>Contact</a:t>
                      </a:r>
                      <a:r>
                        <a:rPr lang="en-US" sz="1600" baseline="0" dirty="0">
                          <a:latin typeface="+mn-lt"/>
                        </a:rPr>
                        <a:t> number of </a:t>
                      </a:r>
                    </a:p>
                    <a:p>
                      <a:pPr algn="ctr"/>
                      <a:r>
                        <a:rPr lang="en-US" sz="1600" baseline="0" dirty="0">
                          <a:latin typeface="+mn-lt"/>
                        </a:rPr>
                        <a:t>company</a:t>
                      </a:r>
                      <a:endParaRPr lang="en-US" sz="1600" dirty="0">
                        <a:latin typeface="+mn-lt"/>
                      </a:endParaRPr>
                    </a:p>
                  </a:txBody>
                  <a:tcPr/>
                </a:tc>
                <a:tc>
                  <a:txBody>
                    <a:bodyPr/>
                    <a:lstStyle/>
                    <a:p>
                      <a:pPr algn="ctr"/>
                      <a:r>
                        <a:rPr lang="en-US" sz="1600" dirty="0">
                          <a:latin typeface="+mn-lt"/>
                        </a:rPr>
                        <a:t>9904557920</a:t>
                      </a:r>
                    </a:p>
                  </a:txBody>
                  <a:tcPr/>
                </a:tc>
                <a:extLst>
                  <a:ext uri="{0D108BD9-81ED-4DB2-BD59-A6C34878D82A}">
                    <a16:rowId xmlns:a16="http://schemas.microsoft.com/office/drawing/2014/main" val="10004"/>
                  </a:ext>
                </a:extLst>
              </a:tr>
              <a:tr h="601401">
                <a:tc>
                  <a:txBody>
                    <a:bodyPr/>
                    <a:lstStyle/>
                    <a:p>
                      <a:pPr algn="ctr"/>
                      <a:r>
                        <a:rPr lang="en-US" sz="1600" dirty="0">
                          <a:latin typeface="+mn-lt"/>
                        </a:rPr>
                        <a:t>e-mail</a:t>
                      </a:r>
                    </a:p>
                  </a:txBody>
                  <a:tcPr/>
                </a:tc>
                <a:tc>
                  <a:txBody>
                    <a:bodyPr/>
                    <a:lstStyle/>
                    <a:p>
                      <a:pPr algn="ctr"/>
                      <a:r>
                        <a:rPr lang="en-US" sz="1600" dirty="0">
                          <a:latin typeface="+mn-lt"/>
                        </a:rPr>
                        <a:t>Varchar(40)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dirty="0">
                          <a:latin typeface="+mn-lt"/>
                        </a:rPr>
                        <a:t>Email</a:t>
                      </a:r>
                      <a:r>
                        <a:rPr lang="en-US" sz="1600" baseline="0" dirty="0">
                          <a:latin typeface="+mn-lt"/>
                        </a:rPr>
                        <a:t> id of company</a:t>
                      </a:r>
                      <a:endParaRPr lang="en-US" sz="1600" dirty="0">
                        <a:latin typeface="+mn-lt"/>
                      </a:endParaRPr>
                    </a:p>
                  </a:txBody>
                  <a:tcPr/>
                </a:tc>
                <a:tc>
                  <a:txBody>
                    <a:bodyPr/>
                    <a:lstStyle/>
                    <a:p>
                      <a:pPr algn="ctr"/>
                      <a:r>
                        <a:rPr lang="en-US" sz="1600" dirty="0" err="1">
                          <a:latin typeface="+mn-lt"/>
                        </a:rPr>
                        <a:t>Onlineelectronics</a:t>
                      </a:r>
                      <a:endParaRPr lang="en-US" sz="1600" dirty="0">
                        <a:latin typeface="+mn-lt"/>
                      </a:endParaRPr>
                    </a:p>
                    <a:p>
                      <a:pPr algn="ctr"/>
                      <a:r>
                        <a:rPr lang="en-US" sz="1600" dirty="0">
                          <a:latin typeface="+mn-lt"/>
                        </a:rPr>
                        <a:t>@gmail.com</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228600" y="80004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Company Table.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0100" y="1643056"/>
            <a:ext cx="7018016" cy="15001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ln w="11430"/>
                <a:solidFill>
                  <a:srgbClr val="FF0000"/>
                </a:solidFill>
                <a:effectLst>
                  <a:outerShdw blurRad="50800" dist="39000" dir="5460000" algn="tl">
                    <a:srgbClr val="000000">
                      <a:alpha val="38000"/>
                    </a:srgbClr>
                  </a:outerShdw>
                </a:effectLst>
              </a:rPr>
              <a:t>Data Dictionary</a:t>
            </a:r>
            <a:endParaRPr lang="en-US" sz="6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2406245"/>
              </p:ext>
            </p:extLst>
          </p:nvPr>
        </p:nvGraphicFramePr>
        <p:xfrm>
          <a:off x="381000" y="1200151"/>
          <a:ext cx="8382000" cy="3387755"/>
        </p:xfrm>
        <a:graphic>
          <a:graphicData uri="http://schemas.openxmlformats.org/drawingml/2006/table">
            <a:tbl>
              <a:tblPr firstRow="1" bandRow="1">
                <a:tableStyleId>{21E4AEA4-8DFA-4A89-87EB-49C32662AFE0}</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2082644">
                  <a:extLst>
                    <a:ext uri="{9D8B030D-6E8A-4147-A177-3AD203B41FA5}">
                      <a16:colId xmlns:a16="http://schemas.microsoft.com/office/drawing/2014/main" val="20003"/>
                    </a:ext>
                  </a:extLst>
                </a:gridCol>
                <a:gridCol w="2108356">
                  <a:extLst>
                    <a:ext uri="{9D8B030D-6E8A-4147-A177-3AD203B41FA5}">
                      <a16:colId xmlns:a16="http://schemas.microsoft.com/office/drawing/2014/main" val="20004"/>
                    </a:ext>
                  </a:extLst>
                </a:gridCol>
              </a:tblGrid>
              <a:tr h="380999">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345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n-lt"/>
                        </a:rPr>
                        <a:t>user_id</a:t>
                      </a:r>
                      <a:endParaRPr lang="en-US" sz="1600" dirty="0">
                        <a:latin typeface="+mn-lt"/>
                      </a:endParaRPr>
                    </a:p>
                  </a:txBody>
                  <a:tcPr/>
                </a:tc>
                <a:tc>
                  <a:txBody>
                    <a:bodyPr/>
                    <a:lstStyle/>
                    <a:p>
                      <a:pPr algn="ctr"/>
                      <a:r>
                        <a:rPr lang="en-US" sz="1600" dirty="0" err="1">
                          <a:latin typeface="+mn-lt"/>
                        </a:rPr>
                        <a:t>Mediumint</a:t>
                      </a:r>
                      <a:r>
                        <a:rPr lang="en-US" sz="1600" dirty="0">
                          <a:latin typeface="+mn-lt"/>
                        </a:rPr>
                        <a:t>(6)</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dirty="0">
                          <a:latin typeface="+mn-lt"/>
                        </a:rPr>
                        <a:t>User</a:t>
                      </a:r>
                      <a:r>
                        <a:rPr lang="en-US" sz="1600" baseline="0" dirty="0">
                          <a:latin typeface="+mn-lt"/>
                        </a:rPr>
                        <a:t> </a:t>
                      </a:r>
                      <a:r>
                        <a:rPr lang="en-US" sz="1600" dirty="0">
                          <a:latin typeface="+mn-lt"/>
                        </a:rPr>
                        <a:t>id</a:t>
                      </a: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345138">
                <a:tc>
                  <a:txBody>
                    <a:bodyPr/>
                    <a:lstStyle/>
                    <a:p>
                      <a:pPr algn="ctr"/>
                      <a:r>
                        <a:rPr lang="en-US" sz="1600" dirty="0">
                          <a:latin typeface="+mn-lt"/>
                        </a:rPr>
                        <a:t>name</a:t>
                      </a:r>
                    </a:p>
                  </a:txBody>
                  <a:tcPr/>
                </a:tc>
                <a:tc>
                  <a:txBody>
                    <a:bodyPr/>
                    <a:lstStyle/>
                    <a:p>
                      <a:pPr algn="ctr"/>
                      <a:r>
                        <a:rPr lang="en-US" sz="1600" dirty="0">
                          <a:latin typeface="+mn-lt"/>
                        </a:rPr>
                        <a:t>Varchar(30)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dirty="0">
                          <a:latin typeface="+mn-lt"/>
                        </a:rPr>
                        <a:t>Name</a:t>
                      </a:r>
                      <a:r>
                        <a:rPr lang="en-US" sz="1600" baseline="0" dirty="0">
                          <a:latin typeface="+mn-lt"/>
                        </a:rPr>
                        <a:t> of Customer</a:t>
                      </a:r>
                      <a:endParaRPr lang="en-US" sz="1600" dirty="0">
                        <a:latin typeface="+mn-lt"/>
                      </a:endParaRPr>
                    </a:p>
                  </a:txBody>
                  <a:tcPr/>
                </a:tc>
                <a:tc>
                  <a:txBody>
                    <a:bodyPr/>
                    <a:lstStyle/>
                    <a:p>
                      <a:pPr algn="ctr"/>
                      <a:r>
                        <a:rPr lang="en-US" sz="1600" dirty="0">
                          <a:latin typeface="+mn-lt"/>
                        </a:rPr>
                        <a:t>Rahul</a:t>
                      </a:r>
                    </a:p>
                  </a:txBody>
                  <a:tcPr/>
                </a:tc>
                <a:extLst>
                  <a:ext uri="{0D108BD9-81ED-4DB2-BD59-A6C34878D82A}">
                    <a16:rowId xmlns:a16="http://schemas.microsoft.com/office/drawing/2014/main" val="10002"/>
                  </a:ext>
                </a:extLst>
              </a:tr>
              <a:tr h="543222">
                <a:tc>
                  <a:txBody>
                    <a:bodyPr/>
                    <a:lstStyle/>
                    <a:p>
                      <a:pPr algn="ctr"/>
                      <a:r>
                        <a:rPr lang="en-US" sz="1600" dirty="0">
                          <a:latin typeface="+mn-lt"/>
                        </a:rPr>
                        <a:t>address</a:t>
                      </a:r>
                    </a:p>
                  </a:txBody>
                  <a:tcPr/>
                </a:tc>
                <a:tc>
                  <a:txBody>
                    <a:bodyPr/>
                    <a:lstStyle/>
                    <a:p>
                      <a:pPr algn="ctr"/>
                      <a:r>
                        <a:rPr lang="en-US" sz="1600" dirty="0" err="1">
                          <a:latin typeface="+mn-lt"/>
                        </a:rPr>
                        <a:t>Varchar</a:t>
                      </a:r>
                      <a:r>
                        <a:rPr lang="en-US" sz="1600" dirty="0">
                          <a:latin typeface="+mn-lt"/>
                        </a:rPr>
                        <a:t>(255)</a:t>
                      </a:r>
                    </a:p>
                  </a:txBody>
                  <a:tcPr/>
                </a:tc>
                <a:tc>
                  <a:txBody>
                    <a:bodyPr/>
                    <a:lstStyle/>
                    <a:p>
                      <a:pPr algn="ctr"/>
                      <a:r>
                        <a:rPr lang="en-US" sz="1600" dirty="0">
                          <a:latin typeface="+mn-lt"/>
                        </a:rPr>
                        <a:t>Not Null</a:t>
                      </a:r>
                    </a:p>
                  </a:txBody>
                  <a:tcPr/>
                </a:tc>
                <a:tc>
                  <a:txBody>
                    <a:bodyPr/>
                    <a:lstStyle/>
                    <a:p>
                      <a:pPr algn="ctr"/>
                      <a:r>
                        <a:rPr lang="en-US" sz="1600" dirty="0">
                          <a:latin typeface="+mn-lt"/>
                        </a:rPr>
                        <a:t>Address of </a:t>
                      </a:r>
                    </a:p>
                    <a:p>
                      <a:pPr algn="ctr"/>
                      <a:r>
                        <a:rPr lang="en-US" sz="1600" dirty="0">
                          <a:latin typeface="+mn-lt"/>
                        </a:rPr>
                        <a:t>Customer</a:t>
                      </a:r>
                    </a:p>
                  </a:txBody>
                  <a:tcPr/>
                </a:tc>
                <a:tc>
                  <a:txBody>
                    <a:bodyPr/>
                    <a:lstStyle/>
                    <a:p>
                      <a:pPr algn="ctr"/>
                      <a:r>
                        <a:rPr lang="en-US" sz="1600" dirty="0">
                          <a:latin typeface="+mn-lt"/>
                        </a:rPr>
                        <a:t>A-204,Bapunagar</a:t>
                      </a:r>
                    </a:p>
                  </a:txBody>
                  <a:tcPr/>
                </a:tc>
                <a:extLst>
                  <a:ext uri="{0D108BD9-81ED-4DB2-BD59-A6C34878D82A}">
                    <a16:rowId xmlns:a16="http://schemas.microsoft.com/office/drawing/2014/main" val="10003"/>
                  </a:ext>
                </a:extLst>
              </a:tr>
              <a:tr h="543222">
                <a:tc>
                  <a:txBody>
                    <a:bodyPr/>
                    <a:lstStyle/>
                    <a:p>
                      <a:pPr algn="ctr"/>
                      <a:r>
                        <a:rPr lang="en-US" sz="1600" dirty="0">
                          <a:latin typeface="+mn-lt"/>
                        </a:rPr>
                        <a:t>contact_no</a:t>
                      </a:r>
                    </a:p>
                  </a:txBody>
                  <a:tcPr/>
                </a:tc>
                <a:tc>
                  <a:txBody>
                    <a:bodyPr/>
                    <a:lstStyle/>
                    <a:p>
                      <a:pPr algn="ctr"/>
                      <a:r>
                        <a:rPr lang="en-US" sz="1600" dirty="0" err="1">
                          <a:latin typeface="+mn-lt"/>
                        </a:rPr>
                        <a:t>Bigint</a:t>
                      </a:r>
                      <a:r>
                        <a:rPr lang="en-US" sz="1600" dirty="0">
                          <a:latin typeface="+mn-lt"/>
                        </a:rPr>
                        <a:t>(13)</a:t>
                      </a:r>
                    </a:p>
                  </a:txBody>
                  <a:tcPr/>
                </a:tc>
                <a:tc>
                  <a:txBody>
                    <a:bodyPr/>
                    <a:lstStyle/>
                    <a:p>
                      <a:pPr algn="ctr"/>
                      <a:r>
                        <a:rPr lang="en-US" sz="1600" dirty="0">
                          <a:latin typeface="+mn-lt"/>
                        </a:rPr>
                        <a:t>Not Null</a:t>
                      </a:r>
                    </a:p>
                  </a:txBody>
                  <a:tcPr/>
                </a:tc>
                <a:tc>
                  <a:txBody>
                    <a:bodyPr/>
                    <a:lstStyle/>
                    <a:p>
                      <a:pPr algn="ctr"/>
                      <a:r>
                        <a:rPr lang="en-US" sz="1600" dirty="0">
                          <a:latin typeface="+mn-lt"/>
                        </a:rPr>
                        <a:t>Contact number</a:t>
                      </a:r>
                      <a:r>
                        <a:rPr lang="en-US" sz="1600" baseline="0" dirty="0">
                          <a:latin typeface="+mn-lt"/>
                        </a:rPr>
                        <a:t> of </a:t>
                      </a:r>
                    </a:p>
                    <a:p>
                      <a:pPr algn="ctr"/>
                      <a:r>
                        <a:rPr lang="en-US" sz="1600" baseline="0" dirty="0">
                          <a:latin typeface="+mn-lt"/>
                        </a:rPr>
                        <a:t>Customer</a:t>
                      </a:r>
                      <a:endParaRPr lang="en-US" sz="1600" dirty="0">
                        <a:latin typeface="+mn-lt"/>
                      </a:endParaRPr>
                    </a:p>
                  </a:txBody>
                  <a:tcPr/>
                </a:tc>
                <a:tc>
                  <a:txBody>
                    <a:bodyPr/>
                    <a:lstStyle/>
                    <a:p>
                      <a:pPr algn="ctr"/>
                      <a:r>
                        <a:rPr lang="en-US" sz="1600" dirty="0">
                          <a:latin typeface="+mn-lt"/>
                        </a:rPr>
                        <a:t>9742612358</a:t>
                      </a:r>
                    </a:p>
                  </a:txBody>
                  <a:tcPr/>
                </a:tc>
                <a:extLst>
                  <a:ext uri="{0D108BD9-81ED-4DB2-BD59-A6C34878D82A}">
                    <a16:rowId xmlns:a16="http://schemas.microsoft.com/office/drawing/2014/main" val="10004"/>
                  </a:ext>
                </a:extLst>
              </a:tr>
              <a:tr h="543222">
                <a:tc>
                  <a:txBody>
                    <a:bodyPr/>
                    <a:lstStyle/>
                    <a:p>
                      <a:pPr algn="ctr"/>
                      <a:r>
                        <a:rPr lang="en-US" sz="1600" dirty="0">
                          <a:latin typeface="+mn-lt"/>
                        </a:rPr>
                        <a:t>e-mail</a:t>
                      </a:r>
                    </a:p>
                  </a:txBody>
                  <a:tcPr/>
                </a:tc>
                <a:tc>
                  <a:txBody>
                    <a:bodyPr/>
                    <a:lstStyle/>
                    <a:p>
                      <a:pPr algn="ctr"/>
                      <a:r>
                        <a:rPr lang="en-US" sz="1600" dirty="0">
                          <a:latin typeface="+mn-lt"/>
                        </a:rPr>
                        <a:t>Varchar(50)</a:t>
                      </a:r>
                    </a:p>
                  </a:txBody>
                  <a:tcPr/>
                </a:tc>
                <a:tc>
                  <a:txBody>
                    <a:bodyPr/>
                    <a:lstStyle/>
                    <a:p>
                      <a:pPr algn="ctr"/>
                      <a:r>
                        <a:rPr lang="en-US" sz="1600" dirty="0">
                          <a:latin typeface="+mn-lt"/>
                        </a:rPr>
                        <a:t>Not null</a:t>
                      </a:r>
                    </a:p>
                  </a:txBody>
                  <a:tcPr/>
                </a:tc>
                <a:tc>
                  <a:txBody>
                    <a:bodyPr/>
                    <a:lstStyle/>
                    <a:p>
                      <a:pPr algn="ctr"/>
                      <a:r>
                        <a:rPr lang="en-US" sz="1600" dirty="0">
                          <a:latin typeface="+mn-lt"/>
                        </a:rPr>
                        <a:t>Email id of Customer</a:t>
                      </a:r>
                    </a:p>
                  </a:txBody>
                  <a:tcPr/>
                </a:tc>
                <a:tc>
                  <a:txBody>
                    <a:bodyPr/>
                    <a:lstStyle/>
                    <a:p>
                      <a:pPr algn="ctr"/>
                      <a:r>
                        <a:rPr lang="en-US" sz="1600" dirty="0">
                          <a:latin typeface="+mn-lt"/>
                          <a:hlinkClick r:id="rId2"/>
                        </a:rPr>
                        <a:t>rahulzala@gmail.com</a:t>
                      </a:r>
                      <a:endParaRPr lang="en-US" sz="1600" dirty="0">
                        <a:latin typeface="+mn-lt"/>
                      </a:endParaRPr>
                    </a:p>
                  </a:txBody>
                  <a:tcPr/>
                </a:tc>
                <a:extLst>
                  <a:ext uri="{0D108BD9-81ED-4DB2-BD59-A6C34878D82A}">
                    <a16:rowId xmlns:a16="http://schemas.microsoft.com/office/drawing/2014/main" val="10005"/>
                  </a:ext>
                </a:extLst>
              </a:tr>
              <a:tr h="543222">
                <a:tc>
                  <a:txBody>
                    <a:bodyPr/>
                    <a:lstStyle/>
                    <a:p>
                      <a:pPr algn="ctr"/>
                      <a:r>
                        <a:rPr lang="en-US" sz="1600" dirty="0">
                          <a:latin typeface="+mn-lt"/>
                        </a:rPr>
                        <a:t>password</a:t>
                      </a:r>
                    </a:p>
                  </a:txBody>
                  <a:tcPr/>
                </a:tc>
                <a:tc>
                  <a:txBody>
                    <a:bodyPr/>
                    <a:lstStyle/>
                    <a:p>
                      <a:pPr algn="ctr"/>
                      <a:r>
                        <a:rPr lang="en-US" sz="1600" dirty="0" err="1">
                          <a:latin typeface="+mn-lt"/>
                        </a:rPr>
                        <a:t>Varchar</a:t>
                      </a:r>
                      <a:r>
                        <a:rPr lang="en-US" sz="1600" dirty="0">
                          <a:latin typeface="+mn-lt"/>
                        </a:rPr>
                        <a:t>(10)</a:t>
                      </a:r>
                    </a:p>
                  </a:txBody>
                  <a:tcPr/>
                </a:tc>
                <a:tc>
                  <a:txBody>
                    <a:bodyPr/>
                    <a:lstStyle/>
                    <a:p>
                      <a:pPr algn="ctr"/>
                      <a:r>
                        <a:rPr lang="en-US" sz="1600" dirty="0">
                          <a:latin typeface="+mn-lt"/>
                        </a:rPr>
                        <a:t>Not null</a:t>
                      </a:r>
                    </a:p>
                  </a:txBody>
                  <a:tcPr/>
                </a:tc>
                <a:tc>
                  <a:txBody>
                    <a:bodyPr/>
                    <a:lstStyle/>
                    <a:p>
                      <a:pPr algn="ctr"/>
                      <a:r>
                        <a:rPr lang="en-US" sz="1600" dirty="0">
                          <a:latin typeface="+mn-lt"/>
                        </a:rPr>
                        <a:t>Password of </a:t>
                      </a:r>
                    </a:p>
                    <a:p>
                      <a:pPr algn="ctr"/>
                      <a:r>
                        <a:rPr lang="en-US" sz="1600" dirty="0">
                          <a:latin typeface="+mn-lt"/>
                        </a:rPr>
                        <a:t>Customer</a:t>
                      </a:r>
                    </a:p>
                  </a:txBody>
                  <a:tcPr/>
                </a:tc>
                <a:tc>
                  <a:txBody>
                    <a:bodyPr/>
                    <a:lstStyle/>
                    <a:p>
                      <a:pPr algn="ctr"/>
                      <a:r>
                        <a:rPr lang="en-US" sz="1600" dirty="0">
                          <a:latin typeface="+mn-lt"/>
                        </a:rPr>
                        <a:t>Eshgdjded854dednd(MD5 Format)</a:t>
                      </a:r>
                    </a:p>
                  </a:txBody>
                  <a:tcPr/>
                </a:tc>
                <a:extLst>
                  <a:ext uri="{0D108BD9-81ED-4DB2-BD59-A6C34878D82A}">
                    <a16:rowId xmlns:a16="http://schemas.microsoft.com/office/drawing/2014/main" val="10006"/>
                  </a:ext>
                </a:extLst>
              </a:tr>
            </a:tbl>
          </a:graphicData>
        </a:graphic>
      </p:graphicFrame>
      <p:sp>
        <p:nvSpPr>
          <p:cNvPr id="4" name="Title 1"/>
          <p:cNvSpPr>
            <a:spLocks noGrp="1"/>
          </p:cNvSpPr>
          <p:nvPr>
            <p:ph type="title"/>
          </p:nvPr>
        </p:nvSpPr>
        <p:spPr>
          <a:xfrm>
            <a:off x="304800" y="209550"/>
            <a:ext cx="8839200" cy="457200"/>
          </a:xfrm>
        </p:spPr>
        <p:txBody>
          <a:bodyPr>
            <a:normAutofit fontScale="90000"/>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Customer</a:t>
            </a:r>
          </a:p>
        </p:txBody>
      </p:sp>
      <p:sp>
        <p:nvSpPr>
          <p:cNvPr id="5" name="TextBox 4"/>
          <p:cNvSpPr txBox="1"/>
          <p:nvPr/>
        </p:nvSpPr>
        <p:spPr>
          <a:xfrm>
            <a:off x="304800" y="74295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Customer Table.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56040863"/>
              </p:ext>
            </p:extLst>
          </p:nvPr>
        </p:nvGraphicFramePr>
        <p:xfrm>
          <a:off x="381000" y="1216088"/>
          <a:ext cx="8381999" cy="2346262"/>
        </p:xfrm>
        <a:graphic>
          <a:graphicData uri="http://schemas.openxmlformats.org/drawingml/2006/table">
            <a:tbl>
              <a:tblPr firstRow="1" bandRow="1">
                <a:tableStyleId>{21E4AEA4-8DFA-4A89-87EB-49C32662AFE0}</a:tableStyleId>
              </a:tblPr>
              <a:tblGrid>
                <a:gridCol w="1685954">
                  <a:extLst>
                    <a:ext uri="{9D8B030D-6E8A-4147-A177-3AD203B41FA5}">
                      <a16:colId xmlns:a16="http://schemas.microsoft.com/office/drawing/2014/main" val="20000"/>
                    </a:ext>
                  </a:extLst>
                </a:gridCol>
                <a:gridCol w="159064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828799">
                  <a:extLst>
                    <a:ext uri="{9D8B030D-6E8A-4147-A177-3AD203B41FA5}">
                      <a16:colId xmlns:a16="http://schemas.microsoft.com/office/drawing/2014/main" val="20004"/>
                    </a:ext>
                  </a:extLst>
                </a:gridCol>
              </a:tblGrid>
              <a:tr h="464098">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434348">
                <a:tc>
                  <a:txBody>
                    <a:bodyPr/>
                    <a:lstStyle/>
                    <a:p>
                      <a:pPr algn="ctr"/>
                      <a:r>
                        <a:rPr lang="en-US" sz="1600" dirty="0">
                          <a:latin typeface="+mn-lt"/>
                        </a:rPr>
                        <a:t>cate</a:t>
                      </a:r>
                      <a:r>
                        <a:rPr lang="en-US" sz="1600" baseline="0" dirty="0">
                          <a:latin typeface="+mn-lt"/>
                        </a:rPr>
                        <a:t>_id</a:t>
                      </a:r>
                      <a:endParaRPr lang="en-US" sz="1600" dirty="0">
                        <a:latin typeface="+mn-lt"/>
                      </a:endParaRPr>
                    </a:p>
                  </a:txBody>
                  <a:tcPr/>
                </a:tc>
                <a:tc>
                  <a:txBody>
                    <a:bodyPr/>
                    <a:lstStyle/>
                    <a:p>
                      <a:pPr algn="ctr"/>
                      <a:r>
                        <a:rPr lang="en-US" sz="1600" dirty="0" err="1">
                          <a:latin typeface="+mn-lt"/>
                        </a:rPr>
                        <a:t>Smallint</a:t>
                      </a:r>
                      <a:r>
                        <a:rPr lang="en-US" sz="1600" dirty="0">
                          <a:latin typeface="+mn-lt"/>
                        </a:rPr>
                        <a:t>(3)</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dirty="0">
                          <a:latin typeface="+mn-lt"/>
                        </a:rPr>
                        <a:t>Categor</a:t>
                      </a:r>
                      <a:r>
                        <a:rPr lang="en-US" sz="1600" baseline="0" dirty="0">
                          <a:latin typeface="+mn-lt"/>
                        </a:rPr>
                        <a:t>y id</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434348">
                <a:tc>
                  <a:txBody>
                    <a:bodyPr/>
                    <a:lstStyle/>
                    <a:p>
                      <a:pPr algn="ctr"/>
                      <a:r>
                        <a:rPr lang="en-US" sz="1600" dirty="0">
                          <a:latin typeface="+mn-lt"/>
                        </a:rPr>
                        <a:t>parent_cate_id</a:t>
                      </a:r>
                    </a:p>
                  </a:txBody>
                  <a:tcPr/>
                </a:tc>
                <a:tc>
                  <a:txBody>
                    <a:bodyPr/>
                    <a:lstStyle/>
                    <a:p>
                      <a:pPr algn="ctr"/>
                      <a:r>
                        <a:rPr lang="en-US" sz="1600" dirty="0" err="1">
                          <a:latin typeface="+mn-lt"/>
                        </a:rPr>
                        <a:t>Smallint</a:t>
                      </a:r>
                      <a:r>
                        <a:rPr lang="en-US" sz="1600" dirty="0">
                          <a:latin typeface="+mn-lt"/>
                        </a:rPr>
                        <a:t>(3)</a:t>
                      </a:r>
                    </a:p>
                  </a:txBody>
                  <a:tcPr/>
                </a:tc>
                <a:tc>
                  <a:txBody>
                    <a:bodyPr/>
                    <a:lstStyle/>
                    <a:p>
                      <a:pPr algn="ctr"/>
                      <a:r>
                        <a:rPr lang="en-US" sz="1600" dirty="0">
                          <a:latin typeface="+mn-lt"/>
                        </a:rPr>
                        <a:t>Foreign Key </a:t>
                      </a: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dirty="0">
                          <a:latin typeface="+mn-lt"/>
                        </a:rPr>
                        <a:t>Category</a:t>
                      </a:r>
                      <a:r>
                        <a:rPr lang="en-US" sz="1600" baseline="0" dirty="0">
                          <a:latin typeface="+mn-lt"/>
                        </a:rPr>
                        <a:t> Table</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0 (Main Category)</a:t>
                      </a:r>
                    </a:p>
                  </a:txBody>
                  <a:tcPr/>
                </a:tc>
                <a:extLst>
                  <a:ext uri="{0D108BD9-81ED-4DB2-BD59-A6C34878D82A}">
                    <a16:rowId xmlns:a16="http://schemas.microsoft.com/office/drawing/2014/main" val="10002"/>
                  </a:ext>
                </a:extLst>
              </a:tr>
              <a:tr h="434348">
                <a:tc>
                  <a:txBody>
                    <a:bodyPr/>
                    <a:lstStyle/>
                    <a:p>
                      <a:pPr algn="ctr"/>
                      <a:r>
                        <a:rPr lang="en-US" sz="1600" baseline="0" dirty="0">
                          <a:latin typeface="+mn-lt"/>
                        </a:rPr>
                        <a:t>name</a:t>
                      </a:r>
                      <a:endParaRPr lang="en-US" sz="1600" dirty="0">
                        <a:latin typeface="+mn-lt"/>
                      </a:endParaRPr>
                    </a:p>
                  </a:txBody>
                  <a:tcPr/>
                </a:tc>
                <a:tc>
                  <a:txBody>
                    <a:bodyPr/>
                    <a:lstStyle/>
                    <a:p>
                      <a:pPr algn="ctr"/>
                      <a:r>
                        <a:rPr lang="en-US" sz="1600" dirty="0">
                          <a:latin typeface="+mn-lt"/>
                        </a:rPr>
                        <a:t>Varchar(30)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baseline="0" dirty="0">
                          <a:latin typeface="+mn-lt"/>
                        </a:rPr>
                        <a:t>Category name</a:t>
                      </a:r>
                      <a:endParaRPr lang="en-US" sz="1600" dirty="0">
                        <a:latin typeface="+mn-lt"/>
                      </a:endParaRPr>
                    </a:p>
                  </a:txBody>
                  <a:tcPr/>
                </a:tc>
                <a:tc>
                  <a:txBody>
                    <a:bodyPr/>
                    <a:lstStyle/>
                    <a:p>
                      <a:pPr algn="ctr"/>
                      <a:r>
                        <a:rPr lang="en-US" sz="1600" dirty="0">
                          <a:latin typeface="+mn-lt"/>
                        </a:rPr>
                        <a:t>Mobile</a:t>
                      </a:r>
                    </a:p>
                  </a:txBody>
                  <a:tcPr/>
                </a:tc>
                <a:extLst>
                  <a:ext uri="{0D108BD9-81ED-4DB2-BD59-A6C34878D82A}">
                    <a16:rowId xmlns:a16="http://schemas.microsoft.com/office/drawing/2014/main" val="10003"/>
                  </a:ext>
                </a:extLst>
              </a:tr>
              <a:tr h="434348">
                <a:tc>
                  <a:txBody>
                    <a:bodyPr/>
                    <a:lstStyle/>
                    <a:p>
                      <a:pPr algn="ctr"/>
                      <a:r>
                        <a:rPr lang="en-IN" sz="1600" dirty="0" err="1">
                          <a:latin typeface="+mn-lt"/>
                        </a:rPr>
                        <a:t>url</a:t>
                      </a:r>
                      <a:endParaRPr lang="en-US" sz="1600" dirty="0">
                        <a:latin typeface="+mn-lt"/>
                      </a:endParaRPr>
                    </a:p>
                  </a:txBody>
                  <a:tcPr/>
                </a:tc>
                <a:tc>
                  <a:txBody>
                    <a:bodyPr/>
                    <a:lstStyle/>
                    <a:p>
                      <a:pPr algn="ctr"/>
                      <a:r>
                        <a:rPr lang="en-IN" sz="1600" dirty="0" err="1">
                          <a:latin typeface="+mn-lt"/>
                        </a:rPr>
                        <a:t>Varchar</a:t>
                      </a:r>
                      <a:r>
                        <a:rPr lang="en-IN" sz="1600" dirty="0">
                          <a:latin typeface="+mn-lt"/>
                        </a:rPr>
                        <a:t>(50)</a:t>
                      </a:r>
                      <a:endParaRPr lang="en-US" sz="1600" dirty="0">
                        <a:latin typeface="+mn-lt"/>
                      </a:endParaRPr>
                    </a:p>
                  </a:txBody>
                  <a:tcPr/>
                </a:tc>
                <a:tc>
                  <a:txBody>
                    <a:bodyPr/>
                    <a:lstStyle/>
                    <a:p>
                      <a:pPr algn="ctr"/>
                      <a:r>
                        <a:rPr lang="en-IN" sz="1600" dirty="0">
                          <a:latin typeface="+mn-lt"/>
                        </a:rPr>
                        <a:t>Not null</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URL</a:t>
                      </a:r>
                      <a:r>
                        <a:rPr lang="en-IN" sz="1600" baseline="0" dirty="0">
                          <a:latin typeface="+mn-lt"/>
                        </a:rPr>
                        <a:t> of Category</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mobile</a:t>
                      </a:r>
                    </a:p>
                  </a:txBody>
                  <a:tcPr/>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304800" y="209550"/>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Category</a:t>
            </a:r>
          </a:p>
        </p:txBody>
      </p:sp>
      <p:sp>
        <p:nvSpPr>
          <p:cNvPr id="6" name="TextBox 5"/>
          <p:cNvSpPr txBox="1"/>
          <p:nvPr/>
        </p:nvSpPr>
        <p:spPr>
          <a:xfrm>
            <a:off x="304800" y="769853"/>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Category Table.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9010"/>
            <a:ext cx="9144000" cy="623940"/>
          </a:xfrm>
        </p:spPr>
        <p:txBody>
          <a:bodyPr>
            <a:normAutofit fontScale="90000"/>
          </a:bodyPr>
          <a:lstStyle/>
          <a:p>
            <a:r>
              <a:rPr lang="en-IN" dirty="0">
                <a:solidFill>
                  <a:srgbClr val="FF0000"/>
                </a:solidFill>
              </a:rPr>
              <a:t>Contents</a:t>
            </a:r>
          </a:p>
        </p:txBody>
      </p:sp>
      <p:sp>
        <p:nvSpPr>
          <p:cNvPr id="4" name="Rectangle 3"/>
          <p:cNvSpPr/>
          <p:nvPr/>
        </p:nvSpPr>
        <p:spPr>
          <a:xfrm>
            <a:off x="683920" y="590550"/>
            <a:ext cx="7704504" cy="4016484"/>
          </a:xfrm>
          <a:prstGeom prst="rect">
            <a:avLst/>
          </a:prstGeom>
        </p:spPr>
        <p:txBody>
          <a:bodyPr wrap="square">
            <a:spAutoFit/>
          </a:bodyPr>
          <a:lstStyle/>
          <a:p>
            <a:pPr marL="285750" indent="-285750">
              <a:lnSpc>
                <a:spcPct val="150000"/>
              </a:lnSpc>
              <a:spcBef>
                <a:spcPts val="100"/>
              </a:spcBef>
              <a:spcAft>
                <a:spcPts val="100"/>
              </a:spcAft>
              <a:buClr>
                <a:srgbClr val="FF0000"/>
              </a:buClr>
              <a:buFont typeface="Wingdings" pitchFamily="2" charset="2"/>
              <a:buChar char="ü"/>
            </a:pPr>
            <a:r>
              <a:rPr lang="en-US" sz="1600" dirty="0"/>
              <a:t> Introduction</a:t>
            </a:r>
          </a:p>
          <a:p>
            <a:pPr marL="285750" indent="-285750">
              <a:lnSpc>
                <a:spcPct val="150000"/>
              </a:lnSpc>
              <a:spcBef>
                <a:spcPts val="100"/>
              </a:spcBef>
              <a:spcAft>
                <a:spcPts val="100"/>
              </a:spcAft>
              <a:buClr>
                <a:srgbClr val="FF0000"/>
              </a:buClr>
              <a:buFont typeface="Wingdings" pitchFamily="2" charset="2"/>
              <a:buChar char="ü"/>
            </a:pPr>
            <a:r>
              <a:rPr lang="en-US" sz="1600" dirty="0"/>
              <a:t> Existing System  </a:t>
            </a:r>
          </a:p>
          <a:p>
            <a:pPr marL="285750" indent="-285750">
              <a:lnSpc>
                <a:spcPct val="150000"/>
              </a:lnSpc>
              <a:spcBef>
                <a:spcPts val="100"/>
              </a:spcBef>
              <a:spcAft>
                <a:spcPts val="100"/>
              </a:spcAft>
              <a:buClr>
                <a:srgbClr val="FF0000"/>
              </a:buClr>
              <a:buFont typeface="Wingdings" pitchFamily="2" charset="2"/>
              <a:buChar char="ü"/>
            </a:pPr>
            <a:r>
              <a:rPr lang="en-US" sz="1600" dirty="0"/>
              <a:t> Need for the new System</a:t>
            </a:r>
          </a:p>
          <a:p>
            <a:pPr marL="285750" indent="-285750">
              <a:lnSpc>
                <a:spcPct val="150000"/>
              </a:lnSpc>
              <a:spcBef>
                <a:spcPts val="100"/>
              </a:spcBef>
              <a:spcAft>
                <a:spcPts val="100"/>
              </a:spcAft>
              <a:buClr>
                <a:srgbClr val="FF0000"/>
              </a:buClr>
              <a:buFont typeface="Wingdings" pitchFamily="2" charset="2"/>
              <a:buChar char="ü"/>
            </a:pPr>
            <a:r>
              <a:rPr lang="en-US" sz="1600" dirty="0"/>
              <a:t> Objective of the new System</a:t>
            </a:r>
          </a:p>
          <a:p>
            <a:pPr marL="285750" indent="-285750">
              <a:lnSpc>
                <a:spcPct val="150000"/>
              </a:lnSpc>
              <a:spcBef>
                <a:spcPts val="100"/>
              </a:spcBef>
              <a:spcAft>
                <a:spcPts val="100"/>
              </a:spcAft>
              <a:buClr>
                <a:srgbClr val="FF0000"/>
              </a:buClr>
              <a:buFont typeface="Wingdings" pitchFamily="2" charset="2"/>
              <a:buChar char="ü"/>
            </a:pPr>
            <a:r>
              <a:rPr lang="en-US" sz="1600" dirty="0"/>
              <a:t> Problem Definition</a:t>
            </a:r>
          </a:p>
          <a:p>
            <a:pPr marL="285750" indent="-285750">
              <a:lnSpc>
                <a:spcPct val="150000"/>
              </a:lnSpc>
              <a:spcBef>
                <a:spcPts val="100"/>
              </a:spcBef>
              <a:spcAft>
                <a:spcPts val="100"/>
              </a:spcAft>
              <a:buClr>
                <a:srgbClr val="FF0000"/>
              </a:buClr>
              <a:buFont typeface="Wingdings" pitchFamily="2" charset="2"/>
              <a:buChar char="ü"/>
            </a:pPr>
            <a:r>
              <a:rPr lang="en-US" sz="1600" dirty="0"/>
              <a:t> Core Components</a:t>
            </a:r>
          </a:p>
          <a:p>
            <a:pPr marL="285750" indent="-285750">
              <a:lnSpc>
                <a:spcPct val="150000"/>
              </a:lnSpc>
              <a:spcBef>
                <a:spcPts val="100"/>
              </a:spcBef>
              <a:spcAft>
                <a:spcPts val="100"/>
              </a:spcAft>
              <a:buClr>
                <a:srgbClr val="FF0000"/>
              </a:buClr>
              <a:buFont typeface="Wingdings" pitchFamily="2" charset="2"/>
              <a:buChar char="ü"/>
            </a:pPr>
            <a:r>
              <a:rPr lang="en-US" sz="1600" dirty="0"/>
              <a:t> Project Profile</a:t>
            </a:r>
          </a:p>
          <a:p>
            <a:pPr marL="285750" indent="-285750">
              <a:lnSpc>
                <a:spcPct val="150000"/>
              </a:lnSpc>
              <a:spcBef>
                <a:spcPts val="100"/>
              </a:spcBef>
              <a:spcAft>
                <a:spcPts val="100"/>
              </a:spcAft>
              <a:buClr>
                <a:srgbClr val="FF0000"/>
              </a:buClr>
              <a:buFont typeface="Wingdings" pitchFamily="2" charset="2"/>
              <a:buChar char="ü"/>
            </a:pPr>
            <a:r>
              <a:rPr lang="en-US" sz="1600" dirty="0"/>
              <a:t> Assumptions and Constraints</a:t>
            </a:r>
          </a:p>
          <a:p>
            <a:pPr marL="285750" indent="-285750">
              <a:lnSpc>
                <a:spcPct val="150000"/>
              </a:lnSpc>
              <a:spcBef>
                <a:spcPts val="100"/>
              </a:spcBef>
              <a:spcAft>
                <a:spcPts val="100"/>
              </a:spcAft>
              <a:buClr>
                <a:srgbClr val="FF0000"/>
              </a:buClr>
              <a:buFont typeface="Wingdings" pitchFamily="2" charset="2"/>
              <a:buChar char="ü"/>
            </a:pPr>
            <a:r>
              <a:rPr lang="en-US" sz="1600" dirty="0"/>
              <a:t> Advantage and limitation of proposed system</a:t>
            </a:r>
          </a:p>
          <a:p>
            <a:pPr marL="285750" indent="-285750">
              <a:lnSpc>
                <a:spcPct val="150000"/>
              </a:lnSpc>
              <a:spcBef>
                <a:spcPts val="100"/>
              </a:spcBef>
              <a:spcAft>
                <a:spcPts val="100"/>
              </a:spcAft>
              <a:buClr>
                <a:srgbClr val="FF0000"/>
              </a:buClr>
              <a:buFont typeface="Wingdings" pitchFamily="2" charset="2"/>
              <a:buChar char="ü"/>
            </a:pPr>
            <a:r>
              <a:rPr lang="en-US" sz="1600" dirty="0"/>
              <a:t> Use Case Diagram</a:t>
            </a:r>
          </a:p>
        </p:txBody>
      </p:sp>
    </p:spTree>
    <p:extLst>
      <p:ext uri="{BB962C8B-B14F-4D97-AF65-F5344CB8AC3E}">
        <p14:creationId xmlns:p14="http://schemas.microsoft.com/office/powerpoint/2010/main" val="3376874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3252402"/>
              </p:ext>
            </p:extLst>
          </p:nvPr>
        </p:nvGraphicFramePr>
        <p:xfrm>
          <a:off x="381000" y="1276350"/>
          <a:ext cx="8381999" cy="2846050"/>
        </p:xfrm>
        <a:graphic>
          <a:graphicData uri="http://schemas.openxmlformats.org/drawingml/2006/table">
            <a:tbl>
              <a:tblPr firstRow="1" bandRow="1">
                <a:tableStyleId>{21E4AEA4-8DFA-4A89-87EB-49C32662AFE0}</a:tableStyleId>
              </a:tblPr>
              <a:tblGrid>
                <a:gridCol w="1676400">
                  <a:extLst>
                    <a:ext uri="{9D8B030D-6E8A-4147-A177-3AD203B41FA5}">
                      <a16:colId xmlns:a16="http://schemas.microsoft.com/office/drawing/2014/main" val="20000"/>
                    </a:ext>
                  </a:extLst>
                </a:gridCol>
                <a:gridCol w="1516743">
                  <a:extLst>
                    <a:ext uri="{9D8B030D-6E8A-4147-A177-3AD203B41FA5}">
                      <a16:colId xmlns:a16="http://schemas.microsoft.com/office/drawing/2014/main" val="20001"/>
                    </a:ext>
                  </a:extLst>
                </a:gridCol>
                <a:gridCol w="1516743">
                  <a:extLst>
                    <a:ext uri="{9D8B030D-6E8A-4147-A177-3AD203B41FA5}">
                      <a16:colId xmlns:a16="http://schemas.microsoft.com/office/drawing/2014/main" val="20002"/>
                    </a:ext>
                  </a:extLst>
                </a:gridCol>
                <a:gridCol w="1995715">
                  <a:extLst>
                    <a:ext uri="{9D8B030D-6E8A-4147-A177-3AD203B41FA5}">
                      <a16:colId xmlns:a16="http://schemas.microsoft.com/office/drawing/2014/main" val="20003"/>
                    </a:ext>
                  </a:extLst>
                </a:gridCol>
                <a:gridCol w="1676398">
                  <a:extLst>
                    <a:ext uri="{9D8B030D-6E8A-4147-A177-3AD203B41FA5}">
                      <a16:colId xmlns:a16="http://schemas.microsoft.com/office/drawing/2014/main" val="20004"/>
                    </a:ext>
                  </a:extLst>
                </a:gridCol>
              </a:tblGrid>
              <a:tr h="386062">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361314">
                <a:tc>
                  <a:txBody>
                    <a:bodyPr/>
                    <a:lstStyle/>
                    <a:p>
                      <a:pPr algn="ctr"/>
                      <a:r>
                        <a:rPr lang="en-IN" sz="1600" dirty="0" err="1">
                          <a:latin typeface="+mn-lt"/>
                        </a:rPr>
                        <a:t>product_id</a:t>
                      </a:r>
                      <a:endParaRPr lang="en-US" sz="1600" dirty="0">
                        <a:latin typeface="+mn-lt"/>
                      </a:endParaRPr>
                    </a:p>
                  </a:txBody>
                  <a:tcPr/>
                </a:tc>
                <a:tc>
                  <a:txBody>
                    <a:bodyPr/>
                    <a:lstStyle/>
                    <a:p>
                      <a:pPr algn="ctr"/>
                      <a:r>
                        <a:rPr lang="en-US" sz="1600" dirty="0" err="1">
                          <a:latin typeface="+mn-lt"/>
                        </a:rPr>
                        <a:t>Smallint</a:t>
                      </a:r>
                      <a:r>
                        <a:rPr lang="en-US" sz="1600" dirty="0">
                          <a:latin typeface="+mn-lt"/>
                        </a:rPr>
                        <a:t>(3)</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baseline="0" dirty="0">
                          <a:latin typeface="+mn-lt"/>
                        </a:rPr>
                        <a:t>Id of Product</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530258">
                <a:tc>
                  <a:txBody>
                    <a:bodyPr/>
                    <a:lstStyle/>
                    <a:p>
                      <a:pPr algn="ctr"/>
                      <a:r>
                        <a:rPr lang="en-US" sz="1600" dirty="0" err="1">
                          <a:latin typeface="+mn-lt"/>
                        </a:rPr>
                        <a:t>category_id</a:t>
                      </a:r>
                      <a:endParaRPr lang="en-US" sz="1600" dirty="0">
                        <a:latin typeface="+mn-lt"/>
                      </a:endParaRPr>
                    </a:p>
                  </a:txBody>
                  <a:tcPr/>
                </a:tc>
                <a:tc>
                  <a:txBody>
                    <a:bodyPr/>
                    <a:lstStyle/>
                    <a:p>
                      <a:pPr algn="ctr"/>
                      <a:r>
                        <a:rPr lang="en-IN" sz="1600" dirty="0" err="1">
                          <a:latin typeface="+mn-lt"/>
                        </a:rPr>
                        <a:t>Smallint</a:t>
                      </a:r>
                      <a:r>
                        <a:rPr lang="en-IN" sz="1600" dirty="0">
                          <a:latin typeface="+mn-lt"/>
                        </a:rPr>
                        <a:t>(3)</a:t>
                      </a:r>
                      <a:endParaRPr lang="en-US" sz="1600" dirty="0">
                        <a:latin typeface="+mn-lt"/>
                      </a:endParaRPr>
                    </a:p>
                  </a:txBody>
                  <a:tcPr/>
                </a:tc>
                <a:tc>
                  <a:txBody>
                    <a:bodyPr/>
                    <a:lstStyle/>
                    <a:p>
                      <a:pPr algn="ctr"/>
                      <a:r>
                        <a:rPr lang="en-US" sz="1600" dirty="0">
                          <a:latin typeface="+mn-lt"/>
                        </a:rPr>
                        <a:t>Foreign Key </a:t>
                      </a: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dirty="0">
                          <a:latin typeface="+mn-lt"/>
                        </a:rPr>
                        <a:t>Category</a:t>
                      </a:r>
                      <a:r>
                        <a:rPr lang="en-US" sz="1600" baseline="0" dirty="0">
                          <a:latin typeface="+mn-lt"/>
                        </a:rPr>
                        <a:t> Table</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1</a:t>
                      </a:r>
                    </a:p>
                  </a:txBody>
                  <a:tcPr/>
                </a:tc>
                <a:extLst>
                  <a:ext uri="{0D108BD9-81ED-4DB2-BD59-A6C34878D82A}">
                    <a16:rowId xmlns:a16="http://schemas.microsoft.com/office/drawing/2014/main" val="10002"/>
                  </a:ext>
                </a:extLst>
              </a:tr>
              <a:tr h="530258">
                <a:tc>
                  <a:txBody>
                    <a:bodyPr/>
                    <a:lstStyle/>
                    <a:p>
                      <a:pPr algn="ctr"/>
                      <a:r>
                        <a:rPr lang="en-IN" sz="1600" baseline="0" dirty="0" err="1">
                          <a:latin typeface="+mn-lt"/>
                        </a:rPr>
                        <a:t>model_name</a:t>
                      </a:r>
                      <a:endParaRPr lang="en-US" sz="1600" dirty="0">
                        <a:latin typeface="+mn-lt"/>
                      </a:endParaRPr>
                    </a:p>
                  </a:txBody>
                  <a:tcPr/>
                </a:tc>
                <a:tc>
                  <a:txBody>
                    <a:bodyPr/>
                    <a:lstStyle/>
                    <a:p>
                      <a:pPr algn="ctr"/>
                      <a:r>
                        <a:rPr lang="en-US" sz="1600" dirty="0" err="1">
                          <a:latin typeface="+mn-lt"/>
                        </a:rPr>
                        <a:t>Varchar</a:t>
                      </a:r>
                      <a:r>
                        <a:rPr lang="en-US" sz="1600" dirty="0">
                          <a:latin typeface="+mn-lt"/>
                        </a:rPr>
                        <a:t>(50)</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US" sz="1600" baseline="0" dirty="0">
                          <a:latin typeface="+mn-lt"/>
                        </a:rPr>
                        <a:t>Model name of Product</a:t>
                      </a:r>
                      <a:endParaRPr lang="en-US" sz="1600" dirty="0">
                        <a:latin typeface="+mn-lt"/>
                      </a:endParaRPr>
                    </a:p>
                  </a:txBody>
                  <a:tcPr/>
                </a:tc>
                <a:tc>
                  <a:txBody>
                    <a:bodyPr/>
                    <a:lstStyle/>
                    <a:p>
                      <a:pPr algn="ctr"/>
                      <a:r>
                        <a:rPr lang="en-US" sz="1600" dirty="0" err="1">
                          <a:latin typeface="+mn-lt"/>
                        </a:rPr>
                        <a:t>Redmi</a:t>
                      </a:r>
                      <a:endParaRPr lang="en-US" sz="1600" dirty="0">
                        <a:latin typeface="+mn-lt"/>
                      </a:endParaRPr>
                    </a:p>
                  </a:txBody>
                  <a:tcPr/>
                </a:tc>
                <a:extLst>
                  <a:ext uri="{0D108BD9-81ED-4DB2-BD59-A6C34878D82A}">
                    <a16:rowId xmlns:a16="http://schemas.microsoft.com/office/drawing/2014/main" val="10003"/>
                  </a:ext>
                </a:extLst>
              </a:tr>
              <a:tr h="530258">
                <a:tc>
                  <a:txBody>
                    <a:bodyPr/>
                    <a:lstStyle/>
                    <a:p>
                      <a:pPr algn="ctr"/>
                      <a:r>
                        <a:rPr lang="en-IN" sz="1600" dirty="0">
                          <a:latin typeface="+mn-lt"/>
                        </a:rPr>
                        <a:t>description</a:t>
                      </a:r>
                      <a:endParaRPr lang="en-US" sz="1600" dirty="0">
                        <a:latin typeface="+mn-lt"/>
                      </a:endParaRPr>
                    </a:p>
                  </a:txBody>
                  <a:tcPr/>
                </a:tc>
                <a:tc>
                  <a:txBody>
                    <a:bodyPr/>
                    <a:lstStyle/>
                    <a:p>
                      <a:pPr algn="ctr"/>
                      <a:r>
                        <a:rPr lang="en-IN" sz="1600" dirty="0">
                          <a:latin typeface="+mn-lt"/>
                        </a:rPr>
                        <a:t>Text</a:t>
                      </a:r>
                      <a:endParaRPr lang="en-US" sz="1600" dirty="0">
                        <a:latin typeface="+mn-lt"/>
                      </a:endParaRPr>
                    </a:p>
                  </a:txBody>
                  <a:tcPr/>
                </a:tc>
                <a:tc>
                  <a:txBody>
                    <a:bodyPr/>
                    <a:lstStyle/>
                    <a:p>
                      <a:pPr algn="ctr"/>
                      <a:r>
                        <a:rPr lang="en-IN" sz="1600" dirty="0">
                          <a:latin typeface="+mn-lt"/>
                        </a:rPr>
                        <a:t>Not null</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Description of Product</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This is </a:t>
                      </a:r>
                      <a:r>
                        <a:rPr lang="en-US" sz="1600" dirty="0" err="1">
                          <a:latin typeface="+mn-lt"/>
                        </a:rPr>
                        <a:t>Redmi</a:t>
                      </a:r>
                      <a:r>
                        <a:rPr lang="en-US" sz="1600" dirty="0">
                          <a:latin typeface="+mn-lt"/>
                        </a:rPr>
                        <a:t> Mobile Phone</a:t>
                      </a:r>
                    </a:p>
                  </a:txBody>
                  <a:tcPr/>
                </a:tc>
                <a:extLst>
                  <a:ext uri="{0D108BD9-81ED-4DB2-BD59-A6C34878D82A}">
                    <a16:rowId xmlns:a16="http://schemas.microsoft.com/office/drawing/2014/main" val="10004"/>
                  </a:ext>
                </a:extLst>
              </a:tr>
              <a:tr h="361314">
                <a:tc>
                  <a:txBody>
                    <a:bodyPr/>
                    <a:lstStyle/>
                    <a:p>
                      <a:pPr algn="ctr"/>
                      <a:r>
                        <a:rPr lang="en-IN" sz="1600" dirty="0">
                          <a:latin typeface="+mn-lt"/>
                        </a:rPr>
                        <a:t>image</a:t>
                      </a:r>
                      <a:endParaRPr lang="en-US" sz="1600" dirty="0">
                        <a:latin typeface="+mn-lt"/>
                      </a:endParaRPr>
                    </a:p>
                  </a:txBody>
                  <a:tcPr/>
                </a:tc>
                <a:tc>
                  <a:txBody>
                    <a:bodyPr/>
                    <a:lstStyle/>
                    <a:p>
                      <a:pPr algn="ctr"/>
                      <a:r>
                        <a:rPr lang="en-IN" sz="1600" dirty="0" err="1">
                          <a:latin typeface="+mn-lt"/>
                        </a:rPr>
                        <a:t>Varchar</a:t>
                      </a:r>
                      <a:r>
                        <a:rPr lang="en-IN" sz="1600" dirty="0">
                          <a:latin typeface="+mn-lt"/>
                        </a:rPr>
                        <a:t>(100)</a:t>
                      </a:r>
                      <a:endParaRPr lang="en-US" sz="1600" dirty="0">
                        <a:latin typeface="+mn-lt"/>
                      </a:endParaRPr>
                    </a:p>
                  </a:txBody>
                  <a:tcPr/>
                </a:tc>
                <a:tc>
                  <a:txBody>
                    <a:bodyPr/>
                    <a:lstStyle/>
                    <a:p>
                      <a:pPr algn="ctr"/>
                      <a:r>
                        <a:rPr lang="en-IN" sz="1600" dirty="0">
                          <a:latin typeface="+mn-lt"/>
                        </a:rPr>
                        <a:t>Not null</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Images of Product</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Redmi9pro.jpg</a:t>
                      </a: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304800" y="209550"/>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a:t>
            </a:r>
          </a:p>
        </p:txBody>
      </p:sp>
      <p:sp>
        <p:nvSpPr>
          <p:cNvPr id="6" name="TextBox 5"/>
          <p:cNvSpPr txBox="1"/>
          <p:nvPr/>
        </p:nvSpPr>
        <p:spPr>
          <a:xfrm>
            <a:off x="304800" y="81915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Product Table.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8143134"/>
              </p:ext>
            </p:extLst>
          </p:nvPr>
        </p:nvGraphicFramePr>
        <p:xfrm>
          <a:off x="381000" y="1352551"/>
          <a:ext cx="8305800" cy="2783008"/>
        </p:xfrm>
        <a:graphic>
          <a:graphicData uri="http://schemas.openxmlformats.org/drawingml/2006/table">
            <a:tbl>
              <a:tblPr firstRow="1" bandRow="1">
                <a:tableStyleId>{21E4AEA4-8DFA-4A89-87EB-49C32662AFE0}</a:tableStyleId>
              </a:tblPr>
              <a:tblGrid>
                <a:gridCol w="2018232">
                  <a:extLst>
                    <a:ext uri="{9D8B030D-6E8A-4147-A177-3AD203B41FA5}">
                      <a16:colId xmlns:a16="http://schemas.microsoft.com/office/drawing/2014/main" val="20000"/>
                    </a:ext>
                  </a:extLst>
                </a:gridCol>
                <a:gridCol w="1474862">
                  <a:extLst>
                    <a:ext uri="{9D8B030D-6E8A-4147-A177-3AD203B41FA5}">
                      <a16:colId xmlns:a16="http://schemas.microsoft.com/office/drawing/2014/main" val="20001"/>
                    </a:ext>
                  </a:extLst>
                </a:gridCol>
                <a:gridCol w="1552486">
                  <a:extLst>
                    <a:ext uri="{9D8B030D-6E8A-4147-A177-3AD203B41FA5}">
                      <a16:colId xmlns:a16="http://schemas.microsoft.com/office/drawing/2014/main" val="20002"/>
                    </a:ext>
                  </a:extLst>
                </a:gridCol>
                <a:gridCol w="181242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449670">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420846">
                <a:tc>
                  <a:txBody>
                    <a:bodyPr/>
                    <a:lstStyle/>
                    <a:p>
                      <a:pPr algn="ctr"/>
                      <a:r>
                        <a:rPr lang="en-US" sz="1600" baseline="0" dirty="0" err="1">
                          <a:latin typeface="+mn-lt"/>
                        </a:rPr>
                        <a:t>cart_id</a:t>
                      </a:r>
                      <a:endParaRPr lang="en-US" sz="1600" dirty="0">
                        <a:latin typeface="+mn-lt"/>
                      </a:endParaRPr>
                    </a:p>
                  </a:txBody>
                  <a:tcPr/>
                </a:tc>
                <a:tc>
                  <a:txBody>
                    <a:bodyPr/>
                    <a:lstStyle/>
                    <a:p>
                      <a:pPr algn="ctr"/>
                      <a:r>
                        <a:rPr lang="en-US" sz="1600" dirty="0" err="1">
                          <a:latin typeface="+mn-lt"/>
                        </a:rPr>
                        <a:t>Smallint</a:t>
                      </a:r>
                      <a:r>
                        <a:rPr lang="en-US" sz="1600" dirty="0">
                          <a:latin typeface="+mn-lt"/>
                        </a:rPr>
                        <a:t>(3)</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IN" sz="1600" dirty="0">
                          <a:latin typeface="+mn-lt"/>
                        </a:rPr>
                        <a:t>Cart</a:t>
                      </a:r>
                      <a:r>
                        <a:rPr lang="en-IN" sz="1600" baseline="0" dirty="0">
                          <a:latin typeface="+mn-lt"/>
                        </a:rPr>
                        <a:t> id</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577125">
                <a:tc>
                  <a:txBody>
                    <a:bodyPr/>
                    <a:lstStyle/>
                    <a:p>
                      <a:pPr algn="ctr"/>
                      <a:r>
                        <a:rPr lang="en-IN" sz="1600" dirty="0" err="1">
                          <a:latin typeface="+mn-lt"/>
                        </a:rPr>
                        <a:t>prodcut_attribute_id</a:t>
                      </a:r>
                      <a:endParaRPr lang="en-US" sz="1600" dirty="0">
                        <a:latin typeface="+mn-lt"/>
                      </a:endParaRPr>
                    </a:p>
                  </a:txBody>
                  <a:tcPr/>
                </a:tc>
                <a:tc>
                  <a:txBody>
                    <a:bodyPr/>
                    <a:lstStyle/>
                    <a:p>
                      <a:pPr algn="ctr"/>
                      <a:r>
                        <a:rPr lang="en-IN" sz="1600" dirty="0" err="1">
                          <a:latin typeface="+mn-lt"/>
                        </a:rPr>
                        <a:t>Mediumint</a:t>
                      </a:r>
                      <a:r>
                        <a:rPr lang="en-IN" sz="1600" dirty="0">
                          <a:latin typeface="+mn-lt"/>
                        </a:rPr>
                        <a:t>(3)</a:t>
                      </a:r>
                      <a:endParaRPr lang="en-US" sz="1600" dirty="0">
                        <a:latin typeface="+mn-lt"/>
                      </a:endParaRPr>
                    </a:p>
                  </a:txBody>
                  <a:tcPr/>
                </a:tc>
                <a:tc>
                  <a:txBody>
                    <a:bodyPr/>
                    <a:lstStyle/>
                    <a:p>
                      <a:pPr algn="ctr"/>
                      <a:r>
                        <a:rPr lang="en-US" sz="1600" dirty="0">
                          <a:latin typeface="+mn-lt"/>
                        </a:rPr>
                        <a:t>Foreign Key</a:t>
                      </a: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baseline="0" dirty="0">
                          <a:latin typeface="+mn-lt"/>
                        </a:rPr>
                        <a:t>Product Attribute</a:t>
                      </a:r>
                    </a:p>
                    <a:p>
                      <a:pPr algn="ctr"/>
                      <a:r>
                        <a:rPr lang="en-US" sz="1600" baseline="0" dirty="0">
                          <a:latin typeface="+mn-lt"/>
                        </a:rPr>
                        <a:t>Table</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1</a:t>
                      </a:r>
                    </a:p>
                  </a:txBody>
                  <a:tcPr/>
                </a:tc>
                <a:extLst>
                  <a:ext uri="{0D108BD9-81ED-4DB2-BD59-A6C34878D82A}">
                    <a16:rowId xmlns:a16="http://schemas.microsoft.com/office/drawing/2014/main" val="10002"/>
                  </a:ext>
                </a:extLst>
              </a:tr>
              <a:tr h="556545">
                <a:tc>
                  <a:txBody>
                    <a:bodyPr/>
                    <a:lstStyle/>
                    <a:p>
                      <a:pPr algn="ctr"/>
                      <a:r>
                        <a:rPr lang="en-IN" sz="1600" dirty="0" err="1">
                          <a:latin typeface="+mn-lt"/>
                        </a:rPr>
                        <a:t>customer_id</a:t>
                      </a:r>
                      <a:endParaRPr lang="en-US" sz="1600" dirty="0">
                        <a:latin typeface="+mn-lt"/>
                      </a:endParaRPr>
                    </a:p>
                  </a:txBody>
                  <a:tcPr/>
                </a:tc>
                <a:tc>
                  <a:txBody>
                    <a:bodyPr/>
                    <a:lstStyle/>
                    <a:p>
                      <a:pPr algn="ctr"/>
                      <a:r>
                        <a:rPr lang="en-IN" sz="1600" dirty="0" err="1">
                          <a:latin typeface="+mn-lt"/>
                        </a:rPr>
                        <a:t>Smallint</a:t>
                      </a:r>
                      <a:r>
                        <a:rPr lang="en-IN" sz="1600" dirty="0">
                          <a:latin typeface="+mn-lt"/>
                        </a:rPr>
                        <a:t>(3)</a:t>
                      </a:r>
                      <a:endParaRPr lang="en-US" sz="1600" dirty="0">
                        <a:latin typeface="+mn-lt"/>
                      </a:endParaRPr>
                    </a:p>
                  </a:txBody>
                  <a:tcPr/>
                </a:tc>
                <a:tc>
                  <a:txBody>
                    <a:bodyPr/>
                    <a:lstStyle/>
                    <a:p>
                      <a:pPr algn="ctr"/>
                      <a:r>
                        <a:rPr lang="en-IN" sz="1600" dirty="0">
                          <a:latin typeface="+mn-lt"/>
                        </a:rPr>
                        <a:t>Foreign</a:t>
                      </a:r>
                      <a:r>
                        <a:rPr lang="en-IN" sz="1600" baseline="0" dirty="0">
                          <a:latin typeface="+mn-lt"/>
                        </a:rPr>
                        <a:t>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baseline="0" dirty="0">
                          <a:latin typeface="+mn-lt"/>
                        </a:rPr>
                        <a:t>Customer Table</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1</a:t>
                      </a:r>
                    </a:p>
                  </a:txBody>
                  <a:tcPr/>
                </a:tc>
                <a:extLst>
                  <a:ext uri="{0D108BD9-81ED-4DB2-BD59-A6C34878D82A}">
                    <a16:rowId xmlns:a16="http://schemas.microsoft.com/office/drawing/2014/main" val="10003"/>
                  </a:ext>
                </a:extLst>
              </a:tr>
              <a:tr h="510412">
                <a:tc>
                  <a:txBody>
                    <a:bodyPr/>
                    <a:lstStyle/>
                    <a:p>
                      <a:pPr algn="ctr"/>
                      <a:r>
                        <a:rPr lang="en-IN" sz="1600" baseline="0" dirty="0" err="1">
                          <a:latin typeface="+mn-lt"/>
                        </a:rPr>
                        <a:t>qty</a:t>
                      </a:r>
                      <a:r>
                        <a:rPr lang="en-IN" sz="1600" baseline="0" dirty="0">
                          <a:latin typeface="+mn-lt"/>
                        </a:rPr>
                        <a:t> </a:t>
                      </a:r>
                      <a:endParaRPr lang="en-US" sz="1600" dirty="0">
                        <a:latin typeface="+mn-lt"/>
                      </a:endParaRPr>
                    </a:p>
                  </a:txBody>
                  <a:tcPr/>
                </a:tc>
                <a:tc>
                  <a:txBody>
                    <a:bodyPr/>
                    <a:lstStyle/>
                    <a:p>
                      <a:pPr algn="ctr"/>
                      <a:r>
                        <a:rPr lang="en-US" sz="1600" dirty="0" err="1">
                          <a:latin typeface="+mn-lt"/>
                        </a:rPr>
                        <a:t>Tinyint</a:t>
                      </a:r>
                      <a:r>
                        <a:rPr lang="en-US" sz="1600" dirty="0">
                          <a:latin typeface="+mn-lt"/>
                        </a:rPr>
                        <a:t>(2)</a:t>
                      </a: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IN" sz="1600" dirty="0">
                          <a:latin typeface="+mn-lt"/>
                        </a:rPr>
                        <a:t>Quantity of Cart</a:t>
                      </a:r>
                      <a:endParaRPr lang="en-US" sz="1600" dirty="0">
                        <a:latin typeface="+mn-lt"/>
                      </a:endParaRPr>
                    </a:p>
                  </a:txBody>
                  <a:tcPr/>
                </a:tc>
                <a:tc>
                  <a:txBody>
                    <a:bodyPr/>
                    <a:lstStyle/>
                    <a:p>
                      <a:pPr algn="ctr"/>
                      <a:r>
                        <a:rPr lang="en-US" sz="1600" dirty="0">
                          <a:latin typeface="+mn-lt"/>
                        </a:rPr>
                        <a:t>2</a:t>
                      </a:r>
                    </a:p>
                  </a:txBody>
                  <a:tcPr/>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304800" y="209550"/>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Cart</a:t>
            </a:r>
          </a:p>
        </p:txBody>
      </p:sp>
      <p:sp>
        <p:nvSpPr>
          <p:cNvPr id="6" name="TextBox 5"/>
          <p:cNvSpPr txBox="1"/>
          <p:nvPr/>
        </p:nvSpPr>
        <p:spPr>
          <a:xfrm>
            <a:off x="304800" y="81915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Cart Table.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51613894"/>
              </p:ext>
            </p:extLst>
          </p:nvPr>
        </p:nvGraphicFramePr>
        <p:xfrm>
          <a:off x="214282" y="987760"/>
          <a:ext cx="8786874" cy="4084320"/>
        </p:xfrm>
        <a:graphic>
          <a:graphicData uri="http://schemas.openxmlformats.org/drawingml/2006/table">
            <a:tbl>
              <a:tblPr firstRow="1" bandRow="1">
                <a:tableStyleId>{21E4AEA4-8DFA-4A89-87EB-49C32662AFE0}</a:tableStyleId>
              </a:tblPr>
              <a:tblGrid>
                <a:gridCol w="1428760">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1304682">
                  <a:extLst>
                    <a:ext uri="{9D8B030D-6E8A-4147-A177-3AD203B41FA5}">
                      <a16:colId xmlns:a16="http://schemas.microsoft.com/office/drawing/2014/main" val="20002"/>
                    </a:ext>
                  </a:extLst>
                </a:gridCol>
                <a:gridCol w="2624409">
                  <a:extLst>
                    <a:ext uri="{9D8B030D-6E8A-4147-A177-3AD203B41FA5}">
                      <a16:colId xmlns:a16="http://schemas.microsoft.com/office/drawing/2014/main" val="20003"/>
                    </a:ext>
                  </a:extLst>
                </a:gridCol>
                <a:gridCol w="2000263">
                  <a:extLst>
                    <a:ext uri="{9D8B030D-6E8A-4147-A177-3AD203B41FA5}">
                      <a16:colId xmlns:a16="http://schemas.microsoft.com/office/drawing/2014/main" val="20004"/>
                    </a:ext>
                  </a:extLst>
                </a:gridCol>
              </a:tblGrid>
              <a:tr h="305958">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305958">
                <a:tc>
                  <a:txBody>
                    <a:bodyPr/>
                    <a:lstStyle/>
                    <a:p>
                      <a:pPr algn="ctr"/>
                      <a:r>
                        <a:rPr lang="en-US" sz="1600" dirty="0" err="1">
                          <a:latin typeface="+mn-lt"/>
                        </a:rPr>
                        <a:t>order_id</a:t>
                      </a:r>
                      <a:endParaRPr lang="en-US" sz="1600" dirty="0">
                        <a:latin typeface="+mn-lt"/>
                      </a:endParaRPr>
                    </a:p>
                  </a:txBody>
                  <a:tcPr/>
                </a:tc>
                <a:tc>
                  <a:txBody>
                    <a:bodyPr/>
                    <a:lstStyle/>
                    <a:p>
                      <a:pPr algn="ctr"/>
                      <a:r>
                        <a:rPr lang="en-US" sz="1600" dirty="0" err="1">
                          <a:latin typeface="+mn-lt"/>
                        </a:rPr>
                        <a:t>Mediumint</a:t>
                      </a:r>
                      <a:r>
                        <a:rPr lang="en-US" sz="1600" dirty="0">
                          <a:latin typeface="+mn-lt"/>
                        </a:rPr>
                        <a:t>(6)</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dirty="0">
                          <a:latin typeface="+mn-lt"/>
                        </a:rPr>
                        <a:t>Sales order id</a:t>
                      </a: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3059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n-lt"/>
                        </a:rPr>
                        <a:t>area_id</a:t>
                      </a:r>
                      <a:endParaRPr lang="en-US" sz="1600" dirty="0">
                        <a:latin typeface="+mn-lt"/>
                      </a:endParaRPr>
                    </a:p>
                  </a:txBody>
                  <a:tcPr/>
                </a:tc>
                <a:tc>
                  <a:txBody>
                    <a:bodyPr/>
                    <a:lstStyle/>
                    <a:p>
                      <a:pPr algn="ctr"/>
                      <a:r>
                        <a:rPr lang="en-US" sz="1600" dirty="0" err="1">
                          <a:latin typeface="+mn-lt"/>
                        </a:rPr>
                        <a:t>Smallint</a:t>
                      </a:r>
                      <a:r>
                        <a:rPr lang="en-US" sz="1600" dirty="0">
                          <a:latin typeface="+mn-lt"/>
                        </a:rPr>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n-lt"/>
                        </a:rPr>
                        <a:t>Foreign key </a:t>
                      </a: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r>
                        <a:rPr lang="en-US" sz="1600" baseline="0" dirty="0">
                          <a:latin typeface="+mn-lt"/>
                        </a:rPr>
                        <a:t>Area Table</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2"/>
                  </a:ext>
                </a:extLst>
              </a:tr>
              <a:tr h="5284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err="1">
                          <a:latin typeface="+mn-lt"/>
                        </a:rPr>
                        <a:t>product_attri_id</a:t>
                      </a:r>
                      <a:endParaRPr lang="en-US" sz="1600" dirty="0">
                        <a:latin typeface="+mn-lt"/>
                      </a:endParaRPr>
                    </a:p>
                  </a:txBody>
                  <a:tcPr/>
                </a:tc>
                <a:tc>
                  <a:txBody>
                    <a:bodyPr/>
                    <a:lstStyle/>
                    <a:p>
                      <a:pPr algn="ctr"/>
                      <a:r>
                        <a:rPr lang="en-IN" sz="1600" dirty="0" err="1">
                          <a:latin typeface="+mn-lt"/>
                        </a:rPr>
                        <a:t>Mediumint</a:t>
                      </a:r>
                      <a:r>
                        <a:rPr lang="en-IN" sz="1600" dirty="0">
                          <a:latin typeface="+mn-lt"/>
                        </a:rPr>
                        <a:t>(3)</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Foreign</a:t>
                      </a:r>
                      <a:r>
                        <a:rPr lang="en-IN" sz="1600" baseline="0" dirty="0">
                          <a:latin typeface="+mn-lt"/>
                        </a:rPr>
                        <a:t>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baseline="0" dirty="0">
                          <a:latin typeface="+mn-lt"/>
                        </a:rPr>
                        <a:t>Product Table</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3"/>
                  </a:ext>
                </a:extLst>
              </a:tr>
              <a:tr h="427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err="1">
                          <a:latin typeface="+mn-lt"/>
                        </a:rPr>
                        <a:t>deliv_add_id</a:t>
                      </a:r>
                      <a:endParaRPr lang="en-US" sz="1600" dirty="0">
                        <a:latin typeface="+mn-lt"/>
                      </a:endParaRPr>
                    </a:p>
                  </a:txBody>
                  <a:tcPr/>
                </a:tc>
                <a:tc>
                  <a:txBody>
                    <a:bodyPr/>
                    <a:lstStyle/>
                    <a:p>
                      <a:pPr algn="ctr"/>
                      <a:r>
                        <a:rPr lang="en-IN" sz="1600" dirty="0" err="1">
                          <a:latin typeface="+mn-lt"/>
                        </a:rPr>
                        <a:t>Mediumint</a:t>
                      </a:r>
                      <a:r>
                        <a:rPr lang="en-IN" sz="1600" dirty="0">
                          <a:latin typeface="+mn-lt"/>
                        </a:rPr>
                        <a:t>(3)</a:t>
                      </a:r>
                      <a:endParaRPr lang="en-US" sz="16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Foreign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r>
                        <a:rPr lang="en-US" sz="1600" baseline="0" dirty="0">
                          <a:latin typeface="+mn-lt"/>
                        </a:rPr>
                        <a:t>Delivery</a:t>
                      </a:r>
                    </a:p>
                    <a:p>
                      <a:pPr algn="ctr"/>
                      <a:r>
                        <a:rPr lang="en-US" sz="1600" baseline="0" dirty="0">
                          <a:latin typeface="+mn-lt"/>
                        </a:rPr>
                        <a:t> Address Table</a:t>
                      </a:r>
                      <a:endParaRPr lang="en-US" sz="1600" dirty="0">
                        <a:latin typeface="+mn-lt"/>
                      </a:endParaRPr>
                    </a:p>
                  </a:txBody>
                  <a:tcPr/>
                </a:tc>
                <a:tc>
                  <a:txBody>
                    <a:bodyPr/>
                    <a:lstStyle/>
                    <a:p>
                      <a:pPr algn="ctr"/>
                      <a:r>
                        <a:rPr lang="en-IN" sz="1600" dirty="0">
                          <a:latin typeface="+mn-lt"/>
                        </a:rPr>
                        <a:t>1</a:t>
                      </a:r>
                      <a:endParaRPr lang="en-US" sz="1600" dirty="0">
                        <a:latin typeface="+mn-lt"/>
                      </a:endParaRPr>
                    </a:p>
                  </a:txBody>
                  <a:tcPr/>
                </a:tc>
                <a:extLst>
                  <a:ext uri="{0D108BD9-81ED-4DB2-BD59-A6C34878D82A}">
                    <a16:rowId xmlns:a16="http://schemas.microsoft.com/office/drawing/2014/main" val="10004"/>
                  </a:ext>
                </a:extLst>
              </a:tr>
              <a:tr h="528474">
                <a:tc>
                  <a:txBody>
                    <a:bodyPr/>
                    <a:lstStyle/>
                    <a:p>
                      <a:pPr algn="ctr"/>
                      <a:r>
                        <a:rPr lang="en-IN" sz="1600" dirty="0" err="1">
                          <a:latin typeface="+mn-lt"/>
                        </a:rPr>
                        <a:t>customer_id</a:t>
                      </a:r>
                      <a:endParaRPr lang="en-US" sz="1600" dirty="0">
                        <a:latin typeface="+mn-lt"/>
                      </a:endParaRPr>
                    </a:p>
                  </a:txBody>
                  <a:tcPr/>
                </a:tc>
                <a:tc>
                  <a:txBody>
                    <a:bodyPr/>
                    <a:lstStyle/>
                    <a:p>
                      <a:pPr algn="ctr"/>
                      <a:r>
                        <a:rPr lang="en-IN" sz="1600" dirty="0" err="1">
                          <a:latin typeface="+mn-lt"/>
                        </a:rPr>
                        <a:t>Smallint</a:t>
                      </a:r>
                      <a:r>
                        <a:rPr lang="en-IN" sz="1600" dirty="0">
                          <a:latin typeface="+mn-lt"/>
                        </a:rPr>
                        <a:t>(6)</a:t>
                      </a:r>
                      <a:endParaRPr lang="en-US" sz="1600" dirty="0">
                        <a:latin typeface="+mn-lt"/>
                      </a:endParaRPr>
                    </a:p>
                  </a:txBody>
                  <a:tcPr/>
                </a:tc>
                <a:tc>
                  <a:txBody>
                    <a:bodyPr/>
                    <a:lstStyle/>
                    <a:p>
                      <a:pPr algn="ctr"/>
                      <a:r>
                        <a:rPr lang="en-IN" sz="1600" dirty="0">
                          <a:latin typeface="+mn-lt"/>
                        </a:rPr>
                        <a:t>Foreign</a:t>
                      </a:r>
                      <a:r>
                        <a:rPr lang="en-IN" sz="1600" baseline="0" dirty="0">
                          <a:latin typeface="+mn-lt"/>
                        </a:rPr>
                        <a:t>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r>
                        <a:rPr lang="en-US" sz="1600" baseline="0" dirty="0">
                          <a:latin typeface="+mn-lt"/>
                        </a:rPr>
                        <a:t>Customer Table</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5"/>
                  </a:ext>
                </a:extLst>
              </a:tr>
              <a:tr h="305958">
                <a:tc>
                  <a:txBody>
                    <a:bodyPr/>
                    <a:lstStyle/>
                    <a:p>
                      <a:pPr algn="ctr"/>
                      <a:r>
                        <a:rPr lang="en-IN" sz="1600" dirty="0">
                          <a:latin typeface="+mn-lt"/>
                        </a:rPr>
                        <a:t>address </a:t>
                      </a:r>
                      <a:endParaRPr lang="en-US" sz="1600" dirty="0">
                        <a:latin typeface="+mn-lt"/>
                      </a:endParaRPr>
                    </a:p>
                  </a:txBody>
                  <a:tcPr/>
                </a:tc>
                <a:tc>
                  <a:txBody>
                    <a:bodyPr/>
                    <a:lstStyle/>
                    <a:p>
                      <a:pPr algn="ctr"/>
                      <a:r>
                        <a:rPr lang="en-IN" sz="1600" dirty="0" err="1">
                          <a:latin typeface="+mn-lt"/>
                        </a:rPr>
                        <a:t>Varchar</a:t>
                      </a:r>
                      <a:r>
                        <a:rPr lang="en-IN" sz="1600" dirty="0">
                          <a:latin typeface="+mn-lt"/>
                        </a:rPr>
                        <a:t>(255)</a:t>
                      </a:r>
                      <a:endParaRPr lang="en-US" sz="1600" dirty="0">
                        <a:latin typeface="+mn-lt"/>
                      </a:endParaRPr>
                    </a:p>
                  </a:txBody>
                  <a:tcPr/>
                </a:tc>
                <a:tc>
                  <a:txBody>
                    <a:bodyPr/>
                    <a:lstStyle/>
                    <a:p>
                      <a:pPr algn="ctr"/>
                      <a:r>
                        <a:rPr lang="en-IN" sz="1600" dirty="0">
                          <a:latin typeface="+mn-lt"/>
                        </a:rPr>
                        <a:t>Not Null </a:t>
                      </a:r>
                      <a:endParaRPr lang="en-US" sz="1600" dirty="0">
                        <a:latin typeface="+mn-lt"/>
                      </a:endParaRPr>
                    </a:p>
                  </a:txBody>
                  <a:tcPr/>
                </a:tc>
                <a:tc>
                  <a:txBody>
                    <a:bodyPr/>
                    <a:lstStyle/>
                    <a:p>
                      <a:pPr algn="ctr"/>
                      <a:r>
                        <a:rPr lang="en-IN" sz="1600" dirty="0">
                          <a:latin typeface="+mn-lt"/>
                        </a:rPr>
                        <a:t>Address of</a:t>
                      </a:r>
                      <a:r>
                        <a:rPr lang="en-IN" sz="1600" baseline="0" dirty="0">
                          <a:latin typeface="+mn-lt"/>
                        </a:rPr>
                        <a:t> Billing</a:t>
                      </a:r>
                      <a:endParaRPr lang="en-US" sz="1600" dirty="0">
                        <a:latin typeface="+mn-lt"/>
                      </a:endParaRPr>
                    </a:p>
                  </a:txBody>
                  <a:tcPr/>
                </a:tc>
                <a:tc>
                  <a:txBody>
                    <a:bodyPr/>
                    <a:lstStyle/>
                    <a:p>
                      <a:pPr algn="ctr"/>
                      <a:r>
                        <a:rPr lang="en-US" sz="1600" dirty="0">
                          <a:latin typeface="+mn-lt"/>
                        </a:rPr>
                        <a:t>Block no 4,Shahpur</a:t>
                      </a:r>
                    </a:p>
                  </a:txBody>
                  <a:tcPr/>
                </a:tc>
                <a:extLst>
                  <a:ext uri="{0D108BD9-81ED-4DB2-BD59-A6C34878D82A}">
                    <a16:rowId xmlns:a16="http://schemas.microsoft.com/office/drawing/2014/main" val="10006"/>
                  </a:ext>
                </a:extLst>
              </a:tr>
              <a:tr h="305958">
                <a:tc>
                  <a:txBody>
                    <a:bodyPr/>
                    <a:lstStyle/>
                    <a:p>
                      <a:pPr algn="ctr"/>
                      <a:r>
                        <a:rPr lang="en-IN" sz="1600" dirty="0">
                          <a:latin typeface="+mn-lt"/>
                        </a:rPr>
                        <a:t>flag(order no)</a:t>
                      </a:r>
                      <a:endParaRPr lang="en-US" sz="1600" dirty="0">
                        <a:latin typeface="+mn-lt"/>
                      </a:endParaRPr>
                    </a:p>
                  </a:txBody>
                  <a:tcPr/>
                </a:tc>
                <a:tc>
                  <a:txBody>
                    <a:bodyPr/>
                    <a:lstStyle/>
                    <a:p>
                      <a:pPr algn="ctr"/>
                      <a:r>
                        <a:rPr lang="en-IN" sz="1600" dirty="0" err="1">
                          <a:latin typeface="+mn-lt"/>
                        </a:rPr>
                        <a:t>Int</a:t>
                      </a:r>
                      <a:r>
                        <a:rPr lang="en-IN" sz="1600" dirty="0">
                          <a:latin typeface="+mn-lt"/>
                        </a:rPr>
                        <a:t>(7)</a:t>
                      </a:r>
                      <a:endParaRPr lang="en-US" sz="1600" dirty="0">
                        <a:latin typeface="+mn-lt"/>
                      </a:endParaRPr>
                    </a:p>
                  </a:txBody>
                  <a:tcPr/>
                </a:tc>
                <a:tc>
                  <a:txBody>
                    <a:bodyPr/>
                    <a:lstStyle/>
                    <a:p>
                      <a:pPr algn="ctr"/>
                      <a:r>
                        <a:rPr lang="en-IN" sz="1600" dirty="0">
                          <a:latin typeface="+mn-lt"/>
                        </a:rPr>
                        <a:t>Not Null</a:t>
                      </a:r>
                      <a:endParaRPr lang="en-US" sz="1600" dirty="0">
                        <a:latin typeface="+mn-lt"/>
                      </a:endParaRPr>
                    </a:p>
                  </a:txBody>
                  <a:tcPr/>
                </a:tc>
                <a:tc>
                  <a:txBody>
                    <a:bodyPr/>
                    <a:lstStyle/>
                    <a:p>
                      <a:pPr algn="ctr"/>
                      <a:r>
                        <a:rPr lang="en-IN" sz="1600" dirty="0">
                          <a:latin typeface="+mn-lt"/>
                        </a:rPr>
                        <a:t>Order Number </a:t>
                      </a:r>
                      <a:endParaRPr lang="en-US" sz="1600" dirty="0">
                        <a:latin typeface="+mn-lt"/>
                      </a:endParaRPr>
                    </a:p>
                  </a:txBody>
                  <a:tcPr/>
                </a:tc>
                <a:tc>
                  <a:txBody>
                    <a:bodyPr/>
                    <a:lstStyle/>
                    <a:p>
                      <a:pPr algn="ctr"/>
                      <a:r>
                        <a:rPr lang="en-IN" sz="1600" dirty="0">
                          <a:latin typeface="+mn-lt"/>
                        </a:rPr>
                        <a:t>7896153</a:t>
                      </a:r>
                      <a:endParaRPr lang="en-US" sz="1600" dirty="0">
                        <a:latin typeface="+mn-lt"/>
                      </a:endParaRPr>
                    </a:p>
                  </a:txBody>
                  <a:tcPr/>
                </a:tc>
                <a:extLst>
                  <a:ext uri="{0D108BD9-81ED-4DB2-BD59-A6C34878D82A}">
                    <a16:rowId xmlns:a16="http://schemas.microsoft.com/office/drawing/2014/main" val="10007"/>
                  </a:ext>
                </a:extLst>
              </a:tr>
              <a:tr h="3059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mn-lt"/>
                        </a:rPr>
                        <a:t>order_status</a:t>
                      </a:r>
                      <a:endParaRPr lang="en-US" sz="1600" dirty="0">
                        <a:latin typeface="+mn-lt"/>
                      </a:endParaRPr>
                    </a:p>
                  </a:txBody>
                  <a:tcPr/>
                </a:tc>
                <a:tc>
                  <a:txBody>
                    <a:bodyPr/>
                    <a:lstStyle/>
                    <a:p>
                      <a:pPr algn="ctr"/>
                      <a:r>
                        <a:rPr lang="en-US" sz="1600" dirty="0">
                          <a:latin typeface="+mn-lt"/>
                        </a:rPr>
                        <a:t>Varchar(30)</a:t>
                      </a:r>
                    </a:p>
                  </a:txBody>
                  <a:tcPr/>
                </a:tc>
                <a:tc>
                  <a:txBody>
                    <a:bodyPr/>
                    <a:lstStyle/>
                    <a:p>
                      <a:pPr algn="ctr"/>
                      <a:r>
                        <a:rPr lang="en-US" sz="1600" dirty="0">
                          <a:latin typeface="+mn-lt"/>
                        </a:rPr>
                        <a:t>Not Null</a:t>
                      </a:r>
                    </a:p>
                  </a:txBody>
                  <a:tcPr/>
                </a:tc>
                <a:tc>
                  <a:txBody>
                    <a:bodyPr/>
                    <a:lstStyle/>
                    <a:p>
                      <a:pPr algn="ctr"/>
                      <a:r>
                        <a:rPr lang="en-US" sz="1600" dirty="0">
                          <a:latin typeface="+mn-lt"/>
                        </a:rPr>
                        <a:t>Delivery status of Billing</a:t>
                      </a:r>
                    </a:p>
                  </a:txBody>
                  <a:tcPr/>
                </a:tc>
                <a:tc>
                  <a:txBody>
                    <a:bodyPr/>
                    <a:lstStyle/>
                    <a:p>
                      <a:pPr algn="ctr"/>
                      <a:r>
                        <a:rPr lang="en-US" sz="1600" dirty="0">
                          <a:latin typeface="+mn-lt"/>
                        </a:rPr>
                        <a:t>Shipped / Delivered</a:t>
                      </a:r>
                    </a:p>
                  </a:txBody>
                  <a:tcPr/>
                </a:tc>
                <a:extLst>
                  <a:ext uri="{0D108BD9-81ED-4DB2-BD59-A6C34878D82A}">
                    <a16:rowId xmlns:a16="http://schemas.microsoft.com/office/drawing/2014/main" val="10008"/>
                  </a:ext>
                </a:extLst>
              </a:tr>
              <a:tr h="3059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rPr>
                        <a:t>qty</a:t>
                      </a:r>
                      <a:endParaRPr lang="en-US" sz="1600" dirty="0">
                        <a:latin typeface="+mn-lt"/>
                      </a:endParaRPr>
                    </a:p>
                  </a:txBody>
                  <a:tcPr/>
                </a:tc>
                <a:tc>
                  <a:txBody>
                    <a:bodyPr/>
                    <a:lstStyle/>
                    <a:p>
                      <a:pPr algn="ctr"/>
                      <a:r>
                        <a:rPr lang="en-US" sz="1600" dirty="0" err="1">
                          <a:latin typeface="+mn-lt"/>
                        </a:rPr>
                        <a:t>Tinyint</a:t>
                      </a:r>
                      <a:r>
                        <a:rPr lang="en-US" sz="1600" dirty="0">
                          <a:latin typeface="+mn-lt"/>
                        </a:rPr>
                        <a:t>(2)</a:t>
                      </a:r>
                    </a:p>
                  </a:txBody>
                  <a:tcPr/>
                </a:tc>
                <a:tc>
                  <a:txBody>
                    <a:bodyPr/>
                    <a:lstStyle/>
                    <a:p>
                      <a:pPr algn="ctr"/>
                      <a:r>
                        <a:rPr lang="en-US" sz="1600" dirty="0">
                          <a:latin typeface="+mn-lt"/>
                        </a:rPr>
                        <a:t>Not Null</a:t>
                      </a:r>
                    </a:p>
                  </a:txBody>
                  <a:tcPr/>
                </a:tc>
                <a:tc>
                  <a:txBody>
                    <a:bodyPr/>
                    <a:lstStyle/>
                    <a:p>
                      <a:pPr algn="ctr"/>
                      <a:r>
                        <a:rPr lang="en-IN" sz="1600" dirty="0">
                          <a:latin typeface="+mn-lt"/>
                        </a:rPr>
                        <a:t>Qty</a:t>
                      </a:r>
                      <a:r>
                        <a:rPr lang="en-IN" sz="1600" baseline="0" dirty="0">
                          <a:latin typeface="+mn-lt"/>
                        </a:rPr>
                        <a:t> of Product</a:t>
                      </a:r>
                      <a:endParaRPr lang="en-US" sz="1600" dirty="0">
                        <a:latin typeface="+mn-lt"/>
                      </a:endParaRPr>
                    </a:p>
                  </a:txBody>
                  <a:tcPr/>
                </a:tc>
                <a:tc>
                  <a:txBody>
                    <a:bodyPr/>
                    <a:lstStyle/>
                    <a:p>
                      <a:pPr algn="ctr"/>
                      <a:r>
                        <a:rPr lang="en-US" sz="1600" dirty="0">
                          <a:latin typeface="+mn-lt"/>
                        </a:rPr>
                        <a:t>Shipped / Delivered</a:t>
                      </a:r>
                    </a:p>
                  </a:txBody>
                  <a:tcPr/>
                </a:tc>
                <a:extLst>
                  <a:ext uri="{0D108BD9-81ED-4DB2-BD59-A6C34878D82A}">
                    <a16:rowId xmlns:a16="http://schemas.microsoft.com/office/drawing/2014/main" val="10009"/>
                  </a:ext>
                </a:extLst>
              </a:tr>
            </a:tbl>
          </a:graphicData>
        </a:graphic>
      </p:graphicFrame>
      <p:sp>
        <p:nvSpPr>
          <p:cNvPr id="4" name="Title 1"/>
          <p:cNvSpPr txBox="1">
            <a:spLocks/>
          </p:cNvSpPr>
          <p:nvPr/>
        </p:nvSpPr>
        <p:spPr>
          <a:xfrm>
            <a:off x="161956" y="114286"/>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Order</a:t>
            </a:r>
          </a:p>
        </p:txBody>
      </p:sp>
      <p:sp>
        <p:nvSpPr>
          <p:cNvPr id="7" name="TextBox 6"/>
          <p:cNvSpPr txBox="1"/>
          <p:nvPr/>
        </p:nvSpPr>
        <p:spPr>
          <a:xfrm>
            <a:off x="142844" y="600004"/>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Order Table.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8131610"/>
              </p:ext>
            </p:extLst>
          </p:nvPr>
        </p:nvGraphicFramePr>
        <p:xfrm>
          <a:off x="457200" y="1276350"/>
          <a:ext cx="8229600" cy="1895716"/>
        </p:xfrm>
        <a:graphic>
          <a:graphicData uri="http://schemas.openxmlformats.org/drawingml/2006/table">
            <a:tbl>
              <a:tblPr firstRow="1" bandRow="1">
                <a:tableStyleId>{21E4AEA4-8DFA-4A89-87EB-49C32662AFE0}</a:tableStyleId>
              </a:tblPr>
              <a:tblGrid>
                <a:gridCol w="1749078">
                  <a:extLst>
                    <a:ext uri="{9D8B030D-6E8A-4147-A177-3AD203B41FA5}">
                      <a16:colId xmlns:a16="http://schemas.microsoft.com/office/drawing/2014/main" val="20000"/>
                    </a:ext>
                  </a:extLst>
                </a:gridCol>
                <a:gridCol w="1547262">
                  <a:extLst>
                    <a:ext uri="{9D8B030D-6E8A-4147-A177-3AD203B41FA5}">
                      <a16:colId xmlns:a16="http://schemas.microsoft.com/office/drawing/2014/main" val="20001"/>
                    </a:ext>
                  </a:extLst>
                </a:gridCol>
                <a:gridCol w="1479990">
                  <a:extLst>
                    <a:ext uri="{9D8B030D-6E8A-4147-A177-3AD203B41FA5}">
                      <a16:colId xmlns:a16="http://schemas.microsoft.com/office/drawing/2014/main" val="20002"/>
                    </a:ext>
                  </a:extLst>
                </a:gridCol>
                <a:gridCol w="1726635">
                  <a:extLst>
                    <a:ext uri="{9D8B030D-6E8A-4147-A177-3AD203B41FA5}">
                      <a16:colId xmlns:a16="http://schemas.microsoft.com/office/drawing/2014/main" val="20003"/>
                    </a:ext>
                  </a:extLst>
                </a:gridCol>
                <a:gridCol w="1726635">
                  <a:extLst>
                    <a:ext uri="{9D8B030D-6E8A-4147-A177-3AD203B41FA5}">
                      <a16:colId xmlns:a16="http://schemas.microsoft.com/office/drawing/2014/main" val="20004"/>
                    </a:ext>
                  </a:extLst>
                </a:gridCol>
              </a:tblGrid>
              <a:tr h="458458">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429069">
                <a:tc>
                  <a:txBody>
                    <a:bodyPr/>
                    <a:lstStyle/>
                    <a:p>
                      <a:pPr algn="ctr"/>
                      <a:r>
                        <a:rPr lang="en-US" sz="1600" baseline="0" dirty="0" err="1">
                          <a:latin typeface="+mn-lt"/>
                        </a:rPr>
                        <a:t>sales_id</a:t>
                      </a:r>
                      <a:endParaRPr lang="en-US" sz="1600" dirty="0">
                        <a:latin typeface="+mn-lt"/>
                      </a:endParaRPr>
                    </a:p>
                  </a:txBody>
                  <a:tcPr/>
                </a:tc>
                <a:tc>
                  <a:txBody>
                    <a:bodyPr/>
                    <a:lstStyle/>
                    <a:p>
                      <a:pPr algn="ctr"/>
                      <a:r>
                        <a:rPr lang="en-US" sz="1600" dirty="0" err="1">
                          <a:latin typeface="+mn-lt"/>
                        </a:rPr>
                        <a:t>Mediumint</a:t>
                      </a:r>
                      <a:r>
                        <a:rPr lang="en-US" sz="1600" dirty="0">
                          <a:latin typeface="+mn-lt"/>
                        </a:rPr>
                        <a:t>(3)</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US" sz="1600" dirty="0">
                          <a:latin typeface="+mn-lt"/>
                        </a:rPr>
                        <a:t>Id</a:t>
                      </a:r>
                      <a:r>
                        <a:rPr lang="en-US" sz="1600" baseline="0" dirty="0">
                          <a:latin typeface="+mn-lt"/>
                        </a:rPr>
                        <a:t> of Sales</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429069">
                <a:tc>
                  <a:txBody>
                    <a:bodyPr/>
                    <a:lstStyle/>
                    <a:p>
                      <a:pPr algn="ctr"/>
                      <a:r>
                        <a:rPr lang="en-IN" sz="1600" dirty="0" err="1">
                          <a:latin typeface="+mn-lt"/>
                        </a:rPr>
                        <a:t>order_id</a:t>
                      </a:r>
                      <a:endParaRPr lang="en-US" sz="1600" dirty="0">
                        <a:latin typeface="+mn-lt"/>
                      </a:endParaRPr>
                    </a:p>
                  </a:txBody>
                  <a:tcPr/>
                </a:tc>
                <a:tc>
                  <a:txBody>
                    <a:bodyPr/>
                    <a:lstStyle/>
                    <a:p>
                      <a:pPr algn="ctr"/>
                      <a:r>
                        <a:rPr lang="en-IN" sz="1600" dirty="0" err="1">
                          <a:latin typeface="+mn-lt"/>
                        </a:rPr>
                        <a:t>MediumInt</a:t>
                      </a:r>
                      <a:r>
                        <a:rPr lang="en-IN" sz="1600" dirty="0">
                          <a:latin typeface="+mn-lt"/>
                        </a:rPr>
                        <a:t>(3)</a:t>
                      </a:r>
                      <a:endParaRPr lang="en-US" sz="1600" dirty="0">
                        <a:latin typeface="+mn-lt"/>
                      </a:endParaRPr>
                    </a:p>
                  </a:txBody>
                  <a:tcPr/>
                </a:tc>
                <a:tc>
                  <a:txBody>
                    <a:bodyPr/>
                    <a:lstStyle/>
                    <a:p>
                      <a:pPr algn="ctr"/>
                      <a:r>
                        <a:rPr lang="en-US" sz="1600" dirty="0">
                          <a:latin typeface="+mn-lt"/>
                        </a:rPr>
                        <a:t>Foreign</a:t>
                      </a:r>
                      <a:r>
                        <a:rPr lang="en-US" sz="1600" baseline="0" dirty="0">
                          <a:latin typeface="+mn-lt"/>
                        </a:rPr>
                        <a:t>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baseline="0" dirty="0">
                          <a:latin typeface="+mn-lt"/>
                        </a:rPr>
                        <a:t>Order Table</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2"/>
                  </a:ext>
                </a:extLst>
              </a:tr>
              <a:tr h="429069">
                <a:tc>
                  <a:txBody>
                    <a:bodyPr/>
                    <a:lstStyle/>
                    <a:p>
                      <a:pPr algn="ctr"/>
                      <a:r>
                        <a:rPr lang="en-IN" sz="1600" baseline="0" dirty="0" err="1">
                          <a:latin typeface="+mn-lt"/>
                        </a:rPr>
                        <a:t>sales_date</a:t>
                      </a:r>
                      <a:endParaRPr lang="en-US" sz="1600" dirty="0">
                        <a:latin typeface="+mn-lt"/>
                      </a:endParaRPr>
                    </a:p>
                  </a:txBody>
                  <a:tcPr/>
                </a:tc>
                <a:tc>
                  <a:txBody>
                    <a:bodyPr/>
                    <a:lstStyle/>
                    <a:p>
                      <a:pPr algn="ctr"/>
                      <a:r>
                        <a:rPr lang="en-IN" sz="1600" dirty="0">
                          <a:latin typeface="+mn-lt"/>
                        </a:rPr>
                        <a:t>Date</a:t>
                      </a:r>
                      <a:endParaRPr lang="en-US" sz="1600" dirty="0">
                        <a:latin typeface="+mn-lt"/>
                      </a:endParaRP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IN" sz="1600" dirty="0">
                          <a:latin typeface="+mn-lt"/>
                        </a:rPr>
                        <a:t>Date of Sales</a:t>
                      </a:r>
                      <a:endParaRPr lang="en-US" sz="1600" dirty="0">
                        <a:latin typeface="+mn-lt"/>
                      </a:endParaRPr>
                    </a:p>
                  </a:txBody>
                  <a:tcPr/>
                </a:tc>
                <a:tc>
                  <a:txBody>
                    <a:bodyPr/>
                    <a:lstStyle/>
                    <a:p>
                      <a:pPr algn="ctr"/>
                      <a:r>
                        <a:rPr lang="en-US" sz="1600" dirty="0">
                          <a:latin typeface="+mn-lt"/>
                        </a:rPr>
                        <a:t>25-05-2020</a:t>
                      </a:r>
                    </a:p>
                  </a:txBody>
                  <a:tcPr/>
                </a:tc>
                <a:extLst>
                  <a:ext uri="{0D108BD9-81ED-4DB2-BD59-A6C34878D82A}">
                    <a16:rowId xmlns:a16="http://schemas.microsoft.com/office/drawing/2014/main" val="10003"/>
                  </a:ext>
                </a:extLst>
              </a:tr>
            </a:tbl>
          </a:graphicData>
        </a:graphic>
      </p:graphicFrame>
      <p:sp>
        <p:nvSpPr>
          <p:cNvPr id="5" name="Title 1"/>
          <p:cNvSpPr txBox="1">
            <a:spLocks/>
          </p:cNvSpPr>
          <p:nvPr/>
        </p:nvSpPr>
        <p:spPr>
          <a:xfrm>
            <a:off x="304800" y="209550"/>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Sales</a:t>
            </a:r>
          </a:p>
        </p:txBody>
      </p:sp>
      <p:sp>
        <p:nvSpPr>
          <p:cNvPr id="6" name="TextBox 5"/>
          <p:cNvSpPr txBox="1"/>
          <p:nvPr/>
        </p:nvSpPr>
        <p:spPr>
          <a:xfrm>
            <a:off x="304800" y="81915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Sales Table.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71644615"/>
              </p:ext>
            </p:extLst>
          </p:nvPr>
        </p:nvGraphicFramePr>
        <p:xfrm>
          <a:off x="285720" y="1262080"/>
          <a:ext cx="8572560" cy="3810000"/>
        </p:xfrm>
        <a:graphic>
          <a:graphicData uri="http://schemas.openxmlformats.org/drawingml/2006/table">
            <a:tbl>
              <a:tblPr firstRow="1" bandRow="1">
                <a:tableStyleId>{21E4AEA4-8DFA-4A89-87EB-49C32662AFE0}</a:tableStyleId>
              </a:tblPr>
              <a:tblGrid>
                <a:gridCol w="2108716">
                  <a:extLst>
                    <a:ext uri="{9D8B030D-6E8A-4147-A177-3AD203B41FA5}">
                      <a16:colId xmlns:a16="http://schemas.microsoft.com/office/drawing/2014/main" val="20000"/>
                    </a:ext>
                  </a:extLst>
                </a:gridCol>
                <a:gridCol w="1534622">
                  <a:extLst>
                    <a:ext uri="{9D8B030D-6E8A-4147-A177-3AD203B41FA5}">
                      <a16:colId xmlns:a16="http://schemas.microsoft.com/office/drawing/2014/main" val="20001"/>
                    </a:ext>
                  </a:extLst>
                </a:gridCol>
                <a:gridCol w="1332041">
                  <a:extLst>
                    <a:ext uri="{9D8B030D-6E8A-4147-A177-3AD203B41FA5}">
                      <a16:colId xmlns:a16="http://schemas.microsoft.com/office/drawing/2014/main" val="20002"/>
                    </a:ext>
                  </a:extLst>
                </a:gridCol>
                <a:gridCol w="1925943">
                  <a:extLst>
                    <a:ext uri="{9D8B030D-6E8A-4147-A177-3AD203B41FA5}">
                      <a16:colId xmlns:a16="http://schemas.microsoft.com/office/drawing/2014/main" val="20003"/>
                    </a:ext>
                  </a:extLst>
                </a:gridCol>
                <a:gridCol w="1671238">
                  <a:extLst>
                    <a:ext uri="{9D8B030D-6E8A-4147-A177-3AD203B41FA5}">
                      <a16:colId xmlns:a16="http://schemas.microsoft.com/office/drawing/2014/main" val="20004"/>
                    </a:ext>
                  </a:extLst>
                </a:gridCol>
              </a:tblGrid>
              <a:tr h="301754">
                <a:tc>
                  <a:txBody>
                    <a:bodyPr/>
                    <a:lstStyle/>
                    <a:p>
                      <a:pPr algn="ctr"/>
                      <a:r>
                        <a:rPr lang="en-IN" sz="1600" b="0" kern="1200" dirty="0">
                          <a:solidFill>
                            <a:schemeClr val="lt1"/>
                          </a:solidFill>
                          <a:latin typeface="+mn-lt"/>
                          <a:ea typeface="+mn-ea"/>
                          <a:cs typeface="+mn-cs"/>
                        </a:rPr>
                        <a:t>Field Name</a:t>
                      </a:r>
                      <a:endParaRPr lang="en-US" sz="1600" b="0" dirty="0">
                        <a:latin typeface="+mn-lt"/>
                      </a:endParaRPr>
                    </a:p>
                  </a:txBody>
                  <a:tcPr/>
                </a:tc>
                <a:tc>
                  <a:txBody>
                    <a:bodyPr/>
                    <a:lstStyle/>
                    <a:p>
                      <a:pPr algn="ctr"/>
                      <a:r>
                        <a:rPr lang="en-US" sz="1600" b="0" dirty="0">
                          <a:latin typeface="+mn-lt"/>
                        </a:rPr>
                        <a:t>Data Type</a:t>
                      </a:r>
                    </a:p>
                  </a:txBody>
                  <a:tcPr/>
                </a:tc>
                <a:tc>
                  <a:txBody>
                    <a:bodyPr/>
                    <a:lstStyle/>
                    <a:p>
                      <a:pPr algn="ctr"/>
                      <a:r>
                        <a:rPr lang="en-IN" sz="1600" b="0" kern="1200" dirty="0">
                          <a:solidFill>
                            <a:schemeClr val="lt1"/>
                          </a:solidFill>
                          <a:latin typeface="+mn-lt"/>
                          <a:ea typeface="+mn-ea"/>
                          <a:cs typeface="+mn-cs"/>
                        </a:rPr>
                        <a:t>Constraint</a:t>
                      </a:r>
                      <a:endParaRPr lang="en-US" sz="1600" b="0" dirty="0">
                        <a:latin typeface="+mn-lt"/>
                      </a:endParaRPr>
                    </a:p>
                  </a:txBody>
                  <a:tcPr/>
                </a:tc>
                <a:tc>
                  <a:txBody>
                    <a:bodyPr/>
                    <a:lstStyle/>
                    <a:p>
                      <a:pPr algn="ctr"/>
                      <a:r>
                        <a:rPr lang="en-IN" sz="1600" b="0" kern="1200" dirty="0">
                          <a:solidFill>
                            <a:schemeClr val="lt1"/>
                          </a:solidFill>
                          <a:latin typeface="+mn-lt"/>
                          <a:ea typeface="+mn-ea"/>
                          <a:cs typeface="+mn-cs"/>
                        </a:rPr>
                        <a:t>Description</a:t>
                      </a:r>
                      <a:endParaRPr lang="en-US" sz="1600" b="0" dirty="0">
                        <a:latin typeface="+mn-lt"/>
                      </a:endParaRPr>
                    </a:p>
                  </a:txBody>
                  <a:tcPr/>
                </a:tc>
                <a:tc>
                  <a:txBody>
                    <a:bodyPr/>
                    <a:lstStyle/>
                    <a:p>
                      <a:pPr algn="ctr"/>
                      <a:r>
                        <a:rPr lang="en-US" sz="1600" b="0" dirty="0">
                          <a:latin typeface="+mn-lt"/>
                        </a:rPr>
                        <a:t>Sample Data</a:t>
                      </a:r>
                    </a:p>
                  </a:txBody>
                  <a:tcPr/>
                </a:tc>
                <a:extLst>
                  <a:ext uri="{0D108BD9-81ED-4DB2-BD59-A6C34878D82A}">
                    <a16:rowId xmlns:a16="http://schemas.microsoft.com/office/drawing/2014/main" val="10000"/>
                  </a:ext>
                </a:extLst>
              </a:tr>
              <a:tr h="521211">
                <a:tc>
                  <a:txBody>
                    <a:bodyPr/>
                    <a:lstStyle/>
                    <a:p>
                      <a:pPr algn="ctr"/>
                      <a:r>
                        <a:rPr lang="en-US" sz="1600" baseline="0" dirty="0" err="1">
                          <a:latin typeface="+mn-lt"/>
                        </a:rPr>
                        <a:t>sales_return_id</a:t>
                      </a:r>
                      <a:endParaRPr lang="en-US" sz="1600" dirty="0">
                        <a:latin typeface="+mn-lt"/>
                      </a:endParaRPr>
                    </a:p>
                  </a:txBody>
                  <a:tcPr/>
                </a:tc>
                <a:tc>
                  <a:txBody>
                    <a:bodyPr/>
                    <a:lstStyle/>
                    <a:p>
                      <a:pPr algn="ctr"/>
                      <a:r>
                        <a:rPr lang="en-US" sz="1600" dirty="0" err="1">
                          <a:latin typeface="+mn-lt"/>
                        </a:rPr>
                        <a:t>Smallint</a:t>
                      </a:r>
                      <a:r>
                        <a:rPr lang="en-US" sz="1600" dirty="0">
                          <a:latin typeface="+mn-lt"/>
                        </a:rPr>
                        <a:t>(3)</a:t>
                      </a:r>
                    </a:p>
                  </a:txBody>
                  <a:tcPr/>
                </a:tc>
                <a:tc>
                  <a:txBody>
                    <a:bodyPr/>
                    <a:lstStyle/>
                    <a:p>
                      <a:pPr algn="ctr"/>
                      <a:r>
                        <a:rPr lang="en-US" sz="1600" dirty="0">
                          <a:latin typeface="+mn-lt"/>
                        </a:rPr>
                        <a:t>Primary</a:t>
                      </a:r>
                      <a:r>
                        <a:rPr lang="en-US" sz="1600" baseline="0" dirty="0">
                          <a:latin typeface="+mn-lt"/>
                        </a:rPr>
                        <a:t> key</a:t>
                      </a:r>
                      <a:endParaRPr lang="en-US" sz="1600" dirty="0">
                        <a:latin typeface="+mn-lt"/>
                      </a:endParaRPr>
                    </a:p>
                  </a:txBody>
                  <a:tcPr/>
                </a:tc>
                <a:tc>
                  <a:txBody>
                    <a:bodyPr/>
                    <a:lstStyle/>
                    <a:p>
                      <a:pPr algn="ctr"/>
                      <a:r>
                        <a:rPr lang="en-IN" sz="1600" baseline="0" dirty="0">
                          <a:latin typeface="+mn-lt"/>
                        </a:rPr>
                        <a:t>Id of Sales </a:t>
                      </a:r>
                    </a:p>
                    <a:p>
                      <a:pPr algn="ctr"/>
                      <a:r>
                        <a:rPr lang="en-IN" sz="1600" baseline="0" dirty="0">
                          <a:latin typeface="+mn-lt"/>
                        </a:rPr>
                        <a:t>Return</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1"/>
                  </a:ext>
                </a:extLst>
              </a:tr>
              <a:tr h="521211">
                <a:tc>
                  <a:txBody>
                    <a:bodyPr/>
                    <a:lstStyle/>
                    <a:p>
                      <a:pPr algn="ctr"/>
                      <a:r>
                        <a:rPr lang="en-IN" sz="1600" dirty="0" err="1">
                          <a:latin typeface="+mn-lt"/>
                        </a:rPr>
                        <a:t>product_attribute_id</a:t>
                      </a:r>
                      <a:endParaRPr lang="en-US" sz="1600" dirty="0">
                        <a:latin typeface="+mn-lt"/>
                      </a:endParaRPr>
                    </a:p>
                  </a:txBody>
                  <a:tcPr/>
                </a:tc>
                <a:tc>
                  <a:txBody>
                    <a:bodyPr/>
                    <a:lstStyle/>
                    <a:p>
                      <a:pPr algn="ctr"/>
                      <a:r>
                        <a:rPr lang="en-IN" sz="1600" dirty="0" err="1">
                          <a:latin typeface="+mn-lt"/>
                        </a:rPr>
                        <a:t>Mediumint</a:t>
                      </a:r>
                      <a:r>
                        <a:rPr lang="en-IN" sz="1600" dirty="0">
                          <a:latin typeface="+mn-lt"/>
                        </a:rPr>
                        <a:t>(3)</a:t>
                      </a:r>
                      <a:endParaRPr lang="en-US" sz="1600" dirty="0">
                        <a:latin typeface="+mn-lt"/>
                      </a:endParaRPr>
                    </a:p>
                  </a:txBody>
                  <a:tcPr/>
                </a:tc>
                <a:tc>
                  <a:txBody>
                    <a:bodyPr/>
                    <a:lstStyle/>
                    <a:p>
                      <a:pPr algn="ctr"/>
                      <a:r>
                        <a:rPr lang="en-IN" sz="1600" dirty="0">
                          <a:latin typeface="+mn-lt"/>
                        </a:rPr>
                        <a:t>Foreign</a:t>
                      </a:r>
                      <a:r>
                        <a:rPr lang="en-IN" sz="1600" baseline="0" dirty="0">
                          <a:latin typeface="+mn-lt"/>
                        </a:rPr>
                        <a:t> key</a:t>
                      </a:r>
                      <a:endParaRPr lang="en-US" sz="1600" dirty="0">
                        <a:latin typeface="+mn-lt"/>
                      </a:endParaRPr>
                    </a:p>
                  </a:txBody>
                  <a:tcPr/>
                </a:tc>
                <a:tc>
                  <a:txBody>
                    <a:bodyPr/>
                    <a:lstStyle/>
                    <a:p>
                      <a:pPr algn="ctr"/>
                      <a:r>
                        <a:rPr lang="en-IN" sz="1600" baseline="0" dirty="0">
                          <a:latin typeface="+mn-lt"/>
                        </a:rPr>
                        <a:t>Id of Product </a:t>
                      </a:r>
                    </a:p>
                    <a:p>
                      <a:pPr algn="ctr"/>
                      <a:r>
                        <a:rPr lang="en-IN" sz="1600" baseline="0" dirty="0">
                          <a:latin typeface="+mn-lt"/>
                        </a:rPr>
                        <a:t>Attribute Table</a:t>
                      </a:r>
                    </a:p>
                  </a:txBody>
                  <a:tcPr/>
                </a:tc>
                <a:tc>
                  <a:txBody>
                    <a:bodyPr/>
                    <a:lstStyle/>
                    <a:p>
                      <a:pPr algn="ctr"/>
                      <a:r>
                        <a:rPr lang="en-IN" sz="1600" dirty="0">
                          <a:latin typeface="+mn-lt"/>
                        </a:rPr>
                        <a:t>1</a:t>
                      </a:r>
                      <a:endParaRPr lang="en-US" sz="1600" dirty="0">
                        <a:latin typeface="+mn-lt"/>
                      </a:endParaRPr>
                    </a:p>
                  </a:txBody>
                  <a:tcPr/>
                </a:tc>
                <a:extLst>
                  <a:ext uri="{0D108BD9-81ED-4DB2-BD59-A6C34878D82A}">
                    <a16:rowId xmlns:a16="http://schemas.microsoft.com/office/drawing/2014/main" val="10002"/>
                  </a:ext>
                </a:extLst>
              </a:tr>
              <a:tr h="521211">
                <a:tc>
                  <a:txBody>
                    <a:bodyPr/>
                    <a:lstStyle/>
                    <a:p>
                      <a:pPr algn="ctr"/>
                      <a:r>
                        <a:rPr lang="en-IN" sz="1600" dirty="0" err="1">
                          <a:latin typeface="+mn-lt"/>
                        </a:rPr>
                        <a:t>customer_id</a:t>
                      </a:r>
                      <a:endParaRPr lang="en-US" sz="1600" dirty="0">
                        <a:latin typeface="+mn-lt"/>
                      </a:endParaRPr>
                    </a:p>
                  </a:txBody>
                  <a:tcPr/>
                </a:tc>
                <a:tc>
                  <a:txBody>
                    <a:bodyPr/>
                    <a:lstStyle/>
                    <a:p>
                      <a:pPr algn="ctr"/>
                      <a:r>
                        <a:rPr lang="en-IN" sz="1600" dirty="0" err="1">
                          <a:latin typeface="+mn-lt"/>
                        </a:rPr>
                        <a:t>Smallint</a:t>
                      </a:r>
                      <a:r>
                        <a:rPr lang="en-IN" sz="1600" dirty="0">
                          <a:latin typeface="+mn-lt"/>
                        </a:rPr>
                        <a:t>(3)</a:t>
                      </a:r>
                      <a:endParaRPr lang="en-US" sz="1600" dirty="0">
                        <a:latin typeface="+mn-lt"/>
                      </a:endParaRPr>
                    </a:p>
                  </a:txBody>
                  <a:tcPr/>
                </a:tc>
                <a:tc>
                  <a:txBody>
                    <a:bodyPr/>
                    <a:lstStyle/>
                    <a:p>
                      <a:pPr algn="ctr"/>
                      <a:r>
                        <a:rPr lang="en-IN" sz="1600" dirty="0">
                          <a:latin typeface="+mn-lt"/>
                        </a:rPr>
                        <a:t>Foreign key</a:t>
                      </a:r>
                      <a:endParaRPr lang="en-US" sz="1600" dirty="0">
                        <a:latin typeface="+mn-lt"/>
                      </a:endParaRPr>
                    </a:p>
                  </a:txBody>
                  <a:tcPr/>
                </a:tc>
                <a:tc>
                  <a:txBody>
                    <a:bodyPr/>
                    <a:lstStyle/>
                    <a:p>
                      <a:pPr algn="ctr"/>
                      <a:r>
                        <a:rPr lang="en-IN" sz="1600" baseline="0" dirty="0">
                          <a:latin typeface="+mn-lt"/>
                        </a:rPr>
                        <a:t>Id of Customer</a:t>
                      </a:r>
                    </a:p>
                    <a:p>
                      <a:pPr algn="ctr"/>
                      <a:r>
                        <a:rPr lang="en-IN" sz="1600" baseline="0" dirty="0">
                          <a:latin typeface="+mn-lt"/>
                        </a:rPr>
                        <a:t>Attribute Table</a:t>
                      </a:r>
                    </a:p>
                  </a:txBody>
                  <a:tcPr/>
                </a:tc>
                <a:tc>
                  <a:txBody>
                    <a:bodyPr/>
                    <a:lstStyle/>
                    <a:p>
                      <a:pPr algn="ctr"/>
                      <a:r>
                        <a:rPr lang="en-IN" sz="1600" dirty="0">
                          <a:latin typeface="+mn-lt"/>
                        </a:rPr>
                        <a:t>1</a:t>
                      </a:r>
                      <a:endParaRPr lang="en-US" sz="1600" dirty="0">
                        <a:latin typeface="+mn-lt"/>
                      </a:endParaRPr>
                    </a:p>
                  </a:txBody>
                  <a:tcPr/>
                </a:tc>
                <a:extLst>
                  <a:ext uri="{0D108BD9-81ED-4DB2-BD59-A6C34878D82A}">
                    <a16:rowId xmlns:a16="http://schemas.microsoft.com/office/drawing/2014/main" val="10003"/>
                  </a:ext>
                </a:extLst>
              </a:tr>
              <a:tr h="521211">
                <a:tc>
                  <a:txBody>
                    <a:bodyPr/>
                    <a:lstStyle/>
                    <a:p>
                      <a:pPr algn="ctr"/>
                      <a:r>
                        <a:rPr lang="en-IN" sz="1600" dirty="0" err="1">
                          <a:latin typeface="+mn-lt"/>
                        </a:rPr>
                        <a:t>sales_id</a:t>
                      </a:r>
                      <a:r>
                        <a:rPr lang="en-IN" sz="1600" dirty="0">
                          <a:latin typeface="+mn-lt"/>
                        </a:rPr>
                        <a:t> </a:t>
                      </a:r>
                      <a:endParaRPr lang="en-US" sz="1600" dirty="0">
                        <a:latin typeface="+mn-lt"/>
                      </a:endParaRPr>
                    </a:p>
                  </a:txBody>
                  <a:tcPr/>
                </a:tc>
                <a:tc>
                  <a:txBody>
                    <a:bodyPr/>
                    <a:lstStyle/>
                    <a:p>
                      <a:pPr algn="ctr"/>
                      <a:r>
                        <a:rPr lang="en-IN" sz="1600" dirty="0" err="1">
                          <a:latin typeface="+mn-lt"/>
                        </a:rPr>
                        <a:t>Mediumint</a:t>
                      </a:r>
                      <a:r>
                        <a:rPr lang="en-IN" sz="1600" dirty="0">
                          <a:latin typeface="+mn-lt"/>
                        </a:rPr>
                        <a:t>(11)</a:t>
                      </a:r>
                      <a:endParaRPr lang="en-US" sz="1600" dirty="0">
                        <a:latin typeface="+mn-lt"/>
                      </a:endParaRPr>
                    </a:p>
                  </a:txBody>
                  <a:tcPr/>
                </a:tc>
                <a:tc>
                  <a:txBody>
                    <a:bodyPr/>
                    <a:lstStyle/>
                    <a:p>
                      <a:pPr algn="ctr"/>
                      <a:r>
                        <a:rPr lang="en-IN" sz="1600" dirty="0" err="1">
                          <a:latin typeface="+mn-lt"/>
                        </a:rPr>
                        <a:t>Foregin</a:t>
                      </a:r>
                      <a:r>
                        <a:rPr lang="en-IN" sz="1600" baseline="0" dirty="0">
                          <a:latin typeface="+mn-lt"/>
                        </a:rPr>
                        <a:t> key</a:t>
                      </a:r>
                      <a:endParaRPr lang="en-US" sz="1600" dirty="0">
                        <a:latin typeface="+mn-lt"/>
                      </a:endParaRPr>
                    </a:p>
                  </a:txBody>
                  <a:tcPr/>
                </a:tc>
                <a:tc>
                  <a:txBody>
                    <a:bodyPr/>
                    <a:lstStyle/>
                    <a:p>
                      <a:pPr algn="ctr"/>
                      <a:r>
                        <a:rPr lang="en-IN" sz="1600" dirty="0">
                          <a:latin typeface="+mn-lt"/>
                        </a:rPr>
                        <a:t>Reference</a:t>
                      </a:r>
                      <a:r>
                        <a:rPr lang="en-IN" sz="1600" baseline="0" dirty="0">
                          <a:latin typeface="+mn-lt"/>
                        </a:rPr>
                        <a:t> Id</a:t>
                      </a:r>
                      <a:r>
                        <a:rPr lang="en-IN" sz="1600" dirty="0">
                          <a:latin typeface="+mn-lt"/>
                        </a:rPr>
                        <a:t> of </a:t>
                      </a:r>
                    </a:p>
                    <a:p>
                      <a:pPr algn="ctr"/>
                      <a:r>
                        <a:rPr lang="en-US" sz="1600" baseline="0" dirty="0">
                          <a:latin typeface="+mn-lt"/>
                        </a:rPr>
                        <a:t>Sales Table</a:t>
                      </a:r>
                      <a:endParaRPr lang="en-US" sz="1600" dirty="0">
                        <a:latin typeface="+mn-lt"/>
                      </a:endParaRPr>
                    </a:p>
                  </a:txBody>
                  <a:tcPr/>
                </a:tc>
                <a:tc>
                  <a:txBody>
                    <a:bodyPr/>
                    <a:lstStyle/>
                    <a:p>
                      <a:pPr algn="ctr"/>
                      <a:r>
                        <a:rPr lang="en-US" sz="1600" dirty="0">
                          <a:latin typeface="+mn-lt"/>
                        </a:rPr>
                        <a:t>1</a:t>
                      </a:r>
                    </a:p>
                  </a:txBody>
                  <a:tcPr/>
                </a:tc>
                <a:extLst>
                  <a:ext uri="{0D108BD9-81ED-4DB2-BD59-A6C34878D82A}">
                    <a16:rowId xmlns:a16="http://schemas.microsoft.com/office/drawing/2014/main" val="10004"/>
                  </a:ext>
                </a:extLst>
              </a:tr>
              <a:tr h="521211">
                <a:tc>
                  <a:txBody>
                    <a:bodyPr/>
                    <a:lstStyle/>
                    <a:p>
                      <a:pPr algn="ctr"/>
                      <a:r>
                        <a:rPr lang="en-IN" sz="1600" baseline="0" dirty="0">
                          <a:latin typeface="+mn-lt"/>
                        </a:rPr>
                        <a:t>reason</a:t>
                      </a:r>
                      <a:endParaRPr lang="en-US" sz="1600" dirty="0">
                        <a:latin typeface="+mn-lt"/>
                      </a:endParaRPr>
                    </a:p>
                  </a:txBody>
                  <a:tcPr/>
                </a:tc>
                <a:tc>
                  <a:txBody>
                    <a:bodyPr/>
                    <a:lstStyle/>
                    <a:p>
                      <a:pPr algn="ctr"/>
                      <a:r>
                        <a:rPr lang="en-IN" sz="1600" dirty="0">
                          <a:latin typeface="+mn-lt"/>
                        </a:rPr>
                        <a:t>Text</a:t>
                      </a:r>
                      <a:endParaRPr lang="en-US" sz="1600" dirty="0">
                        <a:latin typeface="+mn-lt"/>
                      </a:endParaRPr>
                    </a:p>
                  </a:txBody>
                  <a:tcPr/>
                </a:tc>
                <a:tc>
                  <a:txBody>
                    <a:bodyPr/>
                    <a:lstStyle/>
                    <a:p>
                      <a:pPr algn="ctr"/>
                      <a:r>
                        <a:rPr lang="en-US" sz="1600" dirty="0">
                          <a:latin typeface="+mn-lt"/>
                        </a:rPr>
                        <a:t>Not</a:t>
                      </a:r>
                      <a:r>
                        <a:rPr lang="en-US" sz="1600" baseline="0" dirty="0">
                          <a:latin typeface="+mn-lt"/>
                        </a:rPr>
                        <a:t> Null</a:t>
                      </a:r>
                      <a:endParaRPr lang="en-US" sz="1600" dirty="0">
                        <a:latin typeface="+mn-lt"/>
                      </a:endParaRPr>
                    </a:p>
                  </a:txBody>
                  <a:tcPr/>
                </a:tc>
                <a:tc>
                  <a:txBody>
                    <a:bodyPr/>
                    <a:lstStyle/>
                    <a:p>
                      <a:pPr algn="ctr"/>
                      <a:r>
                        <a:rPr lang="en-IN" sz="1600" dirty="0">
                          <a:latin typeface="+mn-lt"/>
                        </a:rPr>
                        <a:t>Reason of</a:t>
                      </a:r>
                      <a:r>
                        <a:rPr lang="en-IN" sz="1600" baseline="0" dirty="0">
                          <a:latin typeface="+mn-lt"/>
                        </a:rPr>
                        <a:t> Sales Return</a:t>
                      </a:r>
                      <a:endParaRPr lang="en-US" sz="1600" dirty="0">
                        <a:latin typeface="+mn-lt"/>
                      </a:endParaRPr>
                    </a:p>
                  </a:txBody>
                  <a:tcPr/>
                </a:tc>
                <a:tc>
                  <a:txBody>
                    <a:bodyPr/>
                    <a:lstStyle/>
                    <a:p>
                      <a:pPr algn="ctr"/>
                      <a:r>
                        <a:rPr lang="en-US" sz="1600" dirty="0">
                          <a:latin typeface="+mn-lt"/>
                        </a:rPr>
                        <a:t>Order</a:t>
                      </a:r>
                      <a:r>
                        <a:rPr lang="en-US" sz="1600" baseline="0" dirty="0">
                          <a:latin typeface="+mn-lt"/>
                        </a:rPr>
                        <a:t> in </a:t>
                      </a:r>
                      <a:r>
                        <a:rPr lang="en-US" sz="1600" dirty="0">
                          <a:latin typeface="+mn-lt"/>
                        </a:rPr>
                        <a:t>Wrong</a:t>
                      </a:r>
                      <a:r>
                        <a:rPr lang="en-US" sz="1600" baseline="0" dirty="0">
                          <a:latin typeface="+mn-lt"/>
                        </a:rPr>
                        <a:t> Address </a:t>
                      </a:r>
                      <a:endParaRPr lang="en-US" sz="1600" dirty="0">
                        <a:latin typeface="+mn-lt"/>
                      </a:endParaRPr>
                    </a:p>
                  </a:txBody>
                  <a:tcPr/>
                </a:tc>
                <a:extLst>
                  <a:ext uri="{0D108BD9-81ED-4DB2-BD59-A6C34878D82A}">
                    <a16:rowId xmlns:a16="http://schemas.microsoft.com/office/drawing/2014/main" val="10005"/>
                  </a:ext>
                </a:extLst>
              </a:tr>
              <a:tr h="521211">
                <a:tc>
                  <a:txBody>
                    <a:bodyPr/>
                    <a:lstStyle/>
                    <a:p>
                      <a:pPr algn="ctr"/>
                      <a:r>
                        <a:rPr lang="en-IN" sz="1600" dirty="0" err="1">
                          <a:latin typeface="+mn-lt"/>
                        </a:rPr>
                        <a:t>sales_return_date</a:t>
                      </a:r>
                      <a:endParaRPr lang="en-US" sz="1600" dirty="0">
                        <a:latin typeface="+mn-lt"/>
                      </a:endParaRPr>
                    </a:p>
                  </a:txBody>
                  <a:tcPr/>
                </a:tc>
                <a:tc>
                  <a:txBody>
                    <a:bodyPr/>
                    <a:lstStyle/>
                    <a:p>
                      <a:pPr algn="ctr"/>
                      <a:r>
                        <a:rPr lang="en-IN" sz="1600" dirty="0">
                          <a:latin typeface="+mn-lt"/>
                        </a:rPr>
                        <a:t>Date</a:t>
                      </a:r>
                      <a:endParaRPr lang="en-US" sz="1600" dirty="0">
                        <a:latin typeface="+mn-lt"/>
                      </a:endParaRPr>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600" dirty="0">
                          <a:latin typeface="+mn-lt"/>
                        </a:rPr>
                        <a:t>Not</a:t>
                      </a:r>
                      <a:r>
                        <a:rPr lang="en-US" sz="1600" baseline="0" dirty="0">
                          <a:latin typeface="+mn-lt"/>
                        </a:rPr>
                        <a:t> Null</a:t>
                      </a:r>
                      <a:endParaRPr lang="en-US" sz="1600" dirty="0">
                        <a:latin typeface="+mn-lt"/>
                      </a:endParaRPr>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sz="1600" dirty="0">
                          <a:latin typeface="+mn-lt"/>
                        </a:rPr>
                        <a:t>Date of Sales</a:t>
                      </a:r>
                      <a:endParaRPr lang="en-US" sz="1600" dirty="0">
                        <a:latin typeface="+mn-lt"/>
                      </a:endParaRPr>
                    </a:p>
                    <a:p>
                      <a:pPr algn="ctr"/>
                      <a:r>
                        <a:rPr lang="en-IN" sz="1600" dirty="0">
                          <a:latin typeface="+mn-lt"/>
                        </a:rPr>
                        <a:t>Return</a:t>
                      </a:r>
                      <a:endParaRPr lang="en-US" sz="1600" dirty="0">
                        <a:latin typeface="+mn-lt"/>
                      </a:endParaRPr>
                    </a:p>
                  </a:txBody>
                  <a:tcPr/>
                </a:tc>
                <a:tc>
                  <a:txBody>
                    <a:bodyPr/>
                    <a:lstStyle/>
                    <a:p>
                      <a:pPr algn="ctr"/>
                      <a:r>
                        <a:rPr lang="en-US" sz="1600" dirty="0">
                          <a:latin typeface="+mn-lt"/>
                        </a:rPr>
                        <a:t>27-05-2020</a:t>
                      </a:r>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09550"/>
            <a:ext cx="88392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US" sz="3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Sales Return</a:t>
            </a:r>
          </a:p>
        </p:txBody>
      </p:sp>
      <p:sp>
        <p:nvSpPr>
          <p:cNvPr id="6" name="TextBox 5"/>
          <p:cNvSpPr txBox="1"/>
          <p:nvPr/>
        </p:nvSpPr>
        <p:spPr>
          <a:xfrm>
            <a:off x="214282" y="819150"/>
            <a:ext cx="7620000" cy="400110"/>
          </a:xfrm>
          <a:prstGeom prst="rect">
            <a:avLst/>
          </a:prstGeom>
          <a:noFill/>
        </p:spPr>
        <p:txBody>
          <a:bodyPr wrap="square" rtlCol="0">
            <a:spAutoFit/>
          </a:bodyPr>
          <a:lstStyle/>
          <a:p>
            <a:pPr marL="342900" indent="-342900">
              <a:buFont typeface="Wingdings" pitchFamily="2" charset="2"/>
              <a:buChar char="ü"/>
            </a:pPr>
            <a:r>
              <a:rPr lang="en-IN" sz="2000" b="1" dirty="0"/>
              <a:t>Description: It’s stores details of Sales Return Table.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F399A-E5DD-47B2-8E2B-571FFA3BC838}"/>
              </a:ext>
            </a:extLst>
          </p:cNvPr>
          <p:cNvSpPr/>
          <p:nvPr/>
        </p:nvSpPr>
        <p:spPr>
          <a:xfrm>
            <a:off x="1357290" y="1285866"/>
            <a:ext cx="6500858" cy="20812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ln w="11430"/>
                <a:solidFill>
                  <a:srgbClr val="FF0000"/>
                </a:solidFill>
                <a:effectLst>
                  <a:outerShdw blurRad="50800" dist="39000" dir="5460000" algn="tl">
                    <a:srgbClr val="000000">
                      <a:alpha val="38000"/>
                    </a:srgbClr>
                  </a:outerShdw>
                </a:effectLst>
              </a:rPr>
              <a:t>Admin Screen </a:t>
            </a:r>
          </a:p>
          <a:p>
            <a:pPr algn="ctr"/>
            <a:r>
              <a:rPr lang="en-US" sz="6000" b="1" i="1" dirty="0">
                <a:ln w="11430"/>
                <a:solidFill>
                  <a:srgbClr val="FF0000"/>
                </a:solidFill>
                <a:effectLst>
                  <a:outerShdw blurRad="50800" dist="39000" dir="5460000" algn="tl">
                    <a:srgbClr val="000000">
                      <a:alpha val="38000"/>
                    </a:srgbClr>
                  </a:outerShdw>
                </a:effectLst>
              </a:rPr>
              <a:t>Layouts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71604" y="1714494"/>
            <a:ext cx="5857916" cy="128588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ln w="11430"/>
              <a:solidFill>
                <a:srgbClr val="FF0000"/>
              </a:solidFill>
              <a:effectLst>
                <a:outerShdw blurRad="38100" dist="38100" dir="2700000" algn="tl">
                  <a:srgbClr val="000000">
                    <a:alpha val="43137"/>
                  </a:srgbClr>
                </a:outerShdw>
              </a:effectLst>
            </a:endParaRPr>
          </a:p>
          <a:p>
            <a:pPr algn="ctr"/>
            <a:r>
              <a:rPr lang="en-US" sz="4800" b="1" i="1" dirty="0">
                <a:ln w="11430"/>
                <a:solidFill>
                  <a:srgbClr val="FF0000"/>
                </a:solidFill>
                <a:effectLst>
                  <a:outerShdw blurRad="38100" dist="38100" dir="2700000" algn="tl">
                    <a:srgbClr val="000000">
                      <a:alpha val="43137"/>
                    </a:srgbClr>
                  </a:outerShdw>
                </a:effectLst>
              </a:rPr>
              <a:t> </a:t>
            </a:r>
            <a:r>
              <a:rPr lang="en-US" sz="4400" b="1" i="1" dirty="0">
                <a:ln w="11430"/>
                <a:solidFill>
                  <a:srgbClr val="FF0000"/>
                </a:solidFill>
                <a:effectLst>
                  <a:outerShdw blurRad="38100" dist="38100" dir="2700000" algn="tl">
                    <a:srgbClr val="000000">
                      <a:alpha val="43137"/>
                    </a:srgbClr>
                  </a:outerShdw>
                </a:effectLst>
              </a:rPr>
              <a:t>Manage Login</a:t>
            </a:r>
            <a:endParaRPr lang="en-US" sz="2400" b="1" dirty="0">
              <a:solidFill>
                <a:srgbClr val="FF0000"/>
              </a:solidFill>
              <a:effectLst>
                <a:outerShdw blurRad="38100" dist="38100" dir="2700000" algn="tl">
                  <a:srgbClr val="000000">
                    <a:alpha val="43137"/>
                  </a:srgbClr>
                </a:outerShdw>
              </a:effectLst>
            </a:endParaRPr>
          </a:p>
          <a:p>
            <a:pPr algn="ctr"/>
            <a:endParaRPr lang="en-US" sz="2400" b="1" dirty="0">
              <a:solidFill>
                <a:schemeClr val="tx2"/>
              </a:solidFill>
              <a:effectLst>
                <a:outerShdw blurRad="38100" dist="38100" dir="2700000" algn="tl">
                  <a:srgbClr val="000000">
                    <a:alpha val="43137"/>
                  </a:srgbClr>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1406" y="209550"/>
            <a:ext cx="9072626"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Login &amp; Validation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B8CA8A23-FA4E-4F5F-BDDB-B469A5DA30E0}"/>
              </a:ext>
            </a:extLst>
          </p:cNvPr>
          <p:cNvPicPr/>
          <p:nvPr/>
        </p:nvPicPr>
        <p:blipFill>
          <a:blip r:embed="rId2">
            <a:extLst>
              <a:ext uri="{28A0092B-C50C-407E-A947-70E740481C1C}">
                <a14:useLocalDpi xmlns:a14="http://schemas.microsoft.com/office/drawing/2010/main" val="0"/>
              </a:ext>
            </a:extLst>
          </a:blip>
          <a:stretch>
            <a:fillRect/>
          </a:stretch>
        </p:blipFill>
        <p:spPr>
          <a:xfrm>
            <a:off x="539552" y="1059582"/>
            <a:ext cx="3960440" cy="3240360"/>
          </a:xfrm>
          <a:prstGeom prst="rect">
            <a:avLst/>
          </a:prstGeom>
        </p:spPr>
      </p:pic>
      <p:pic>
        <p:nvPicPr>
          <p:cNvPr id="4" name="Picture 3">
            <a:extLst>
              <a:ext uri="{FF2B5EF4-FFF2-40B4-BE49-F238E27FC236}">
                <a16:creationId xmlns:a16="http://schemas.microsoft.com/office/drawing/2014/main" id="{B8A18C96-AC23-45D1-90E7-B60A5973A468}"/>
              </a:ext>
            </a:extLst>
          </p:cNvPr>
          <p:cNvPicPr/>
          <p:nvPr/>
        </p:nvPicPr>
        <p:blipFill>
          <a:blip r:embed="rId3">
            <a:extLst>
              <a:ext uri="{28A0092B-C50C-407E-A947-70E740481C1C}">
                <a14:useLocalDpi xmlns:a14="http://schemas.microsoft.com/office/drawing/2010/main" val="0"/>
              </a:ext>
            </a:extLst>
          </a:blip>
          <a:stretch>
            <a:fillRect/>
          </a:stretch>
        </p:blipFill>
        <p:spPr>
          <a:xfrm>
            <a:off x="4606414" y="1030059"/>
            <a:ext cx="3710002" cy="326988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 y="142858"/>
            <a:ext cx="9072594"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Admin Dashboard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a:extLst>
              <a:ext uri="{FF2B5EF4-FFF2-40B4-BE49-F238E27FC236}">
                <a16:creationId xmlns:a16="http://schemas.microsoft.com/office/drawing/2014/main" id="{19B6A966-3775-4233-B00F-64F695CE7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699542"/>
            <a:ext cx="8208912" cy="37444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Change Password Validation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Screenshot (31).png"/>
          <p:cNvPicPr>
            <a:picLocks noChangeAspect="1"/>
          </p:cNvPicPr>
          <p:nvPr/>
        </p:nvPicPr>
        <p:blipFill>
          <a:blip r:embed="rId2"/>
          <a:stretch>
            <a:fillRect/>
          </a:stretch>
        </p:blipFill>
        <p:spPr>
          <a:xfrm>
            <a:off x="0" y="805718"/>
            <a:ext cx="9144000" cy="43577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848" y="411510"/>
            <a:ext cx="7291536" cy="3970831"/>
          </a:xfrm>
          <a:prstGeom prst="rect">
            <a:avLst/>
          </a:prstGeom>
        </p:spPr>
        <p:txBody>
          <a:bodyPr wrap="square">
            <a:spAutoFit/>
          </a:bodyPr>
          <a:lstStyle/>
          <a:p>
            <a:pPr marL="285750" indent="-285750">
              <a:lnSpc>
                <a:spcPct val="150000"/>
              </a:lnSpc>
              <a:spcBef>
                <a:spcPts val="100"/>
              </a:spcBef>
              <a:spcAft>
                <a:spcPts val="100"/>
              </a:spcAft>
              <a:buClr>
                <a:srgbClr val="FF0000"/>
              </a:buClr>
              <a:buFont typeface="Wingdings" pitchFamily="2" charset="2"/>
              <a:buChar char="ü"/>
            </a:pPr>
            <a:r>
              <a:rPr lang="en-US" sz="1600" dirty="0"/>
              <a:t> Class Diagrams</a:t>
            </a:r>
          </a:p>
          <a:p>
            <a:pPr marL="285750" indent="-285750">
              <a:lnSpc>
                <a:spcPct val="150000"/>
              </a:lnSpc>
              <a:spcBef>
                <a:spcPts val="100"/>
              </a:spcBef>
              <a:spcAft>
                <a:spcPts val="100"/>
              </a:spcAft>
              <a:buClr>
                <a:srgbClr val="FF0000"/>
              </a:buClr>
              <a:buFont typeface="Wingdings" pitchFamily="2" charset="2"/>
              <a:buChar char="ü"/>
            </a:pPr>
            <a:r>
              <a:rPr lang="en-US" sz="1600" dirty="0"/>
              <a:t> Sequence Diagram</a:t>
            </a:r>
          </a:p>
          <a:p>
            <a:pPr marL="285750" indent="-285750">
              <a:lnSpc>
                <a:spcPct val="150000"/>
              </a:lnSpc>
              <a:spcBef>
                <a:spcPts val="100"/>
              </a:spcBef>
              <a:spcAft>
                <a:spcPts val="100"/>
              </a:spcAft>
              <a:buClr>
                <a:srgbClr val="FF0000"/>
              </a:buClr>
              <a:buFont typeface="Wingdings" pitchFamily="2" charset="2"/>
              <a:buChar char="ü"/>
            </a:pPr>
            <a:r>
              <a:rPr lang="en-US" sz="1600" dirty="0"/>
              <a:t> Activity Diagram</a:t>
            </a:r>
          </a:p>
          <a:p>
            <a:pPr marL="285750" indent="-285750">
              <a:lnSpc>
                <a:spcPct val="150000"/>
              </a:lnSpc>
              <a:spcBef>
                <a:spcPts val="100"/>
              </a:spcBef>
              <a:spcAft>
                <a:spcPts val="100"/>
              </a:spcAft>
              <a:buClr>
                <a:srgbClr val="FF0000"/>
              </a:buClr>
              <a:buFont typeface="Wingdings" pitchFamily="2" charset="2"/>
              <a:buChar char="ü"/>
            </a:pPr>
            <a:r>
              <a:rPr lang="en-US" sz="1600" dirty="0"/>
              <a:t>DFD Diagrams</a:t>
            </a:r>
          </a:p>
          <a:p>
            <a:pPr marL="285750" indent="-285750">
              <a:lnSpc>
                <a:spcPct val="150000"/>
              </a:lnSpc>
              <a:spcBef>
                <a:spcPts val="100"/>
              </a:spcBef>
              <a:spcAft>
                <a:spcPts val="100"/>
              </a:spcAft>
              <a:buClr>
                <a:srgbClr val="FF0000"/>
              </a:buClr>
              <a:buFont typeface="Wingdings" pitchFamily="2" charset="2"/>
              <a:buChar char="ü"/>
            </a:pPr>
            <a:r>
              <a:rPr lang="en-US" sz="1600" dirty="0"/>
              <a:t> Data Dictionary</a:t>
            </a:r>
          </a:p>
          <a:p>
            <a:pPr marL="285750" indent="-285750">
              <a:lnSpc>
                <a:spcPct val="150000"/>
              </a:lnSpc>
              <a:spcBef>
                <a:spcPts val="100"/>
              </a:spcBef>
              <a:spcAft>
                <a:spcPts val="100"/>
              </a:spcAft>
              <a:buClr>
                <a:srgbClr val="FF0000"/>
              </a:buClr>
              <a:buFont typeface="Wingdings" pitchFamily="2" charset="2"/>
              <a:buChar char="ü"/>
            </a:pPr>
            <a:r>
              <a:rPr lang="en-US" sz="1600" dirty="0"/>
              <a:t>Admin Screen Layouts</a:t>
            </a:r>
          </a:p>
          <a:p>
            <a:pPr marL="285750" indent="-285750">
              <a:lnSpc>
                <a:spcPct val="150000"/>
              </a:lnSpc>
              <a:spcBef>
                <a:spcPts val="100"/>
              </a:spcBef>
              <a:spcAft>
                <a:spcPts val="100"/>
              </a:spcAft>
              <a:buClr>
                <a:srgbClr val="FF0000"/>
              </a:buClr>
              <a:buFont typeface="Wingdings" pitchFamily="2" charset="2"/>
              <a:buChar char="ü"/>
            </a:pPr>
            <a:r>
              <a:rPr lang="en-US" sz="1600" dirty="0"/>
              <a:t>Visitor Screen Layouts</a:t>
            </a:r>
          </a:p>
          <a:p>
            <a:pPr marL="285750" indent="-285750">
              <a:lnSpc>
                <a:spcPct val="150000"/>
              </a:lnSpc>
              <a:spcBef>
                <a:spcPts val="100"/>
              </a:spcBef>
              <a:spcAft>
                <a:spcPts val="100"/>
              </a:spcAft>
              <a:buClr>
                <a:srgbClr val="FF0000"/>
              </a:buClr>
              <a:buFont typeface="Wingdings" pitchFamily="2" charset="2"/>
              <a:buChar char="ü"/>
            </a:pPr>
            <a:r>
              <a:rPr lang="en-IN" sz="1600" dirty="0"/>
              <a:t>Customer Screen Layouts</a:t>
            </a:r>
          </a:p>
          <a:p>
            <a:pPr marL="285750" indent="-285750">
              <a:lnSpc>
                <a:spcPct val="150000"/>
              </a:lnSpc>
              <a:spcBef>
                <a:spcPts val="100"/>
              </a:spcBef>
              <a:spcAft>
                <a:spcPts val="100"/>
              </a:spcAft>
              <a:buClr>
                <a:srgbClr val="FF0000"/>
              </a:buClr>
              <a:buFont typeface="Wingdings" pitchFamily="2" charset="2"/>
              <a:buChar char="ü"/>
            </a:pPr>
            <a:r>
              <a:rPr lang="en-IN" sz="1600" dirty="0"/>
              <a:t>Future Enhancement</a:t>
            </a:r>
          </a:p>
          <a:p>
            <a:pPr marL="285750" indent="-285750">
              <a:lnSpc>
                <a:spcPct val="150000"/>
              </a:lnSpc>
              <a:spcBef>
                <a:spcPts val="100"/>
              </a:spcBef>
              <a:spcAft>
                <a:spcPts val="100"/>
              </a:spcAft>
              <a:buClr>
                <a:srgbClr val="FF0000"/>
              </a:buClr>
              <a:buFont typeface="Wingdings" pitchFamily="2" charset="2"/>
              <a:buChar char="ü"/>
            </a:pPr>
            <a:r>
              <a:rPr lang="en-IN" sz="1600" dirty="0"/>
              <a:t>Conclusion</a:t>
            </a:r>
            <a:endParaRPr lang="en-US" sz="1600" dirty="0"/>
          </a:p>
        </p:txBody>
      </p:sp>
    </p:spTree>
    <p:extLst>
      <p:ext uri="{BB962C8B-B14F-4D97-AF65-F5344CB8AC3E}">
        <p14:creationId xmlns:p14="http://schemas.microsoft.com/office/powerpoint/2010/main" val="3376874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714348" y="1643056"/>
            <a:ext cx="7734280" cy="13573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ln w="11430"/>
              <a:solidFill>
                <a:srgbClr val="FF0000"/>
              </a:solidFill>
              <a:effectLst>
                <a:outerShdw blurRad="38100" dist="38100" dir="2700000" algn="tl">
                  <a:srgbClr val="000000">
                    <a:alpha val="43137"/>
                  </a:srgbClr>
                </a:outerShdw>
              </a:effectLst>
            </a:endParaRPr>
          </a:p>
          <a:p>
            <a:pPr algn="ctr"/>
            <a:r>
              <a:rPr lang="en-US" sz="4800" b="1" i="1" dirty="0">
                <a:ln w="11430"/>
                <a:solidFill>
                  <a:srgbClr val="FF0000"/>
                </a:solidFill>
                <a:effectLst>
                  <a:outerShdw blurRad="38100" dist="38100" dir="2700000" algn="tl">
                    <a:srgbClr val="000000">
                      <a:alpha val="43137"/>
                    </a:srgbClr>
                  </a:outerShdw>
                </a:effectLst>
              </a:rPr>
              <a:t> Manage Category</a:t>
            </a:r>
            <a:endParaRPr lang="en-US" sz="2400" b="1" dirty="0">
              <a:solidFill>
                <a:srgbClr val="FF0000"/>
              </a:solidFill>
              <a:effectLst>
                <a:outerShdw blurRad="38100" dist="38100" dir="2700000" algn="tl">
                  <a:srgbClr val="000000">
                    <a:alpha val="43137"/>
                  </a:srgbClr>
                </a:outerShdw>
              </a:effectLst>
            </a:endParaRPr>
          </a:p>
          <a:p>
            <a:pPr algn="ctr"/>
            <a:endParaRPr lang="en-US" sz="2400" b="1" dirty="0">
              <a:solidFill>
                <a:schemeClr val="tx2"/>
              </a:solidFill>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Add Category</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7" name="Picture 6" descr="Screenshot (45).png"/>
          <p:cNvPicPr>
            <a:picLocks noChangeAspect="1"/>
          </p:cNvPicPr>
          <p:nvPr/>
        </p:nvPicPr>
        <p:blipFill rotWithShape="1">
          <a:blip r:embed="rId2"/>
          <a:srcRect r="57326" b="22949"/>
          <a:stretch/>
        </p:blipFill>
        <p:spPr>
          <a:xfrm>
            <a:off x="395536" y="771550"/>
            <a:ext cx="3096344" cy="2664296"/>
          </a:xfrm>
          <a:prstGeom prst="rect">
            <a:avLst/>
          </a:prstGeom>
        </p:spPr>
      </p:pic>
      <p:pic>
        <p:nvPicPr>
          <p:cNvPr id="4" name="Picture 3" descr="Screenshot (47).png">
            <a:extLst>
              <a:ext uri="{FF2B5EF4-FFF2-40B4-BE49-F238E27FC236}">
                <a16:creationId xmlns:a16="http://schemas.microsoft.com/office/drawing/2014/main" id="{266FFFE6-3D34-46D9-8BC2-1E525D1111DF}"/>
              </a:ext>
            </a:extLst>
          </p:cNvPr>
          <p:cNvPicPr>
            <a:picLocks noChangeAspect="1"/>
          </p:cNvPicPr>
          <p:nvPr/>
        </p:nvPicPr>
        <p:blipFill>
          <a:blip r:embed="rId3"/>
          <a:stretch>
            <a:fillRect/>
          </a:stretch>
        </p:blipFill>
        <p:spPr>
          <a:xfrm>
            <a:off x="3779912" y="1563638"/>
            <a:ext cx="5141310" cy="288179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Update Category OnePlus to VIVO </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Screenshot (48).png"/>
          <p:cNvPicPr>
            <a:picLocks noChangeAspect="1"/>
          </p:cNvPicPr>
          <p:nvPr/>
        </p:nvPicPr>
        <p:blipFill rotWithShape="1">
          <a:blip r:embed="rId2"/>
          <a:srcRect t="224" r="57087" b="19948"/>
          <a:stretch/>
        </p:blipFill>
        <p:spPr>
          <a:xfrm>
            <a:off x="179512" y="699542"/>
            <a:ext cx="3923928" cy="3478700"/>
          </a:xfrm>
          <a:prstGeom prst="rect">
            <a:avLst/>
          </a:prstGeom>
        </p:spPr>
      </p:pic>
      <p:pic>
        <p:nvPicPr>
          <p:cNvPr id="5" name="Picture 4" descr="Screenshot (49).png">
            <a:extLst>
              <a:ext uri="{FF2B5EF4-FFF2-40B4-BE49-F238E27FC236}">
                <a16:creationId xmlns:a16="http://schemas.microsoft.com/office/drawing/2014/main" id="{22B4265B-E344-4CFB-BA13-44DAFAD263BE}"/>
              </a:ext>
            </a:extLst>
          </p:cNvPr>
          <p:cNvPicPr>
            <a:picLocks noChangeAspect="1"/>
          </p:cNvPicPr>
          <p:nvPr/>
        </p:nvPicPr>
        <p:blipFill rotWithShape="1">
          <a:blip r:embed="rId3"/>
          <a:srcRect r="9231"/>
          <a:stretch/>
        </p:blipFill>
        <p:spPr>
          <a:xfrm>
            <a:off x="3615620" y="1779662"/>
            <a:ext cx="5348868" cy="280831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Alert Confirmation Message For Deletion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Screenshot (50).png"/>
          <p:cNvPicPr>
            <a:picLocks noChangeAspect="1"/>
          </p:cNvPicPr>
          <p:nvPr/>
        </p:nvPicPr>
        <p:blipFill>
          <a:blip r:embed="rId2"/>
          <a:stretch>
            <a:fillRect/>
          </a:stretch>
        </p:blipFill>
        <p:spPr>
          <a:xfrm>
            <a:off x="971600" y="1203598"/>
            <a:ext cx="6012564" cy="29123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28662" y="1643056"/>
            <a:ext cx="7215238" cy="13573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ln w="11430"/>
              <a:solidFill>
                <a:srgbClr val="FF0000"/>
              </a:solidFill>
              <a:effectLst>
                <a:outerShdw blurRad="38100" dist="38100" dir="2700000" algn="tl">
                  <a:srgbClr val="000000">
                    <a:alpha val="43137"/>
                  </a:srgbClr>
                </a:outerShdw>
              </a:effectLst>
            </a:endParaRPr>
          </a:p>
          <a:p>
            <a:pPr algn="ctr"/>
            <a:r>
              <a:rPr lang="en-US" sz="4800" b="1" i="1" dirty="0">
                <a:ln w="11430"/>
                <a:solidFill>
                  <a:srgbClr val="FF0000"/>
                </a:solidFill>
                <a:effectLst>
                  <a:outerShdw blurRad="38100" dist="38100" dir="2700000" algn="tl">
                    <a:srgbClr val="000000">
                      <a:alpha val="43137"/>
                    </a:srgbClr>
                  </a:outerShdw>
                </a:effectLst>
              </a:rPr>
              <a:t> Manage Product</a:t>
            </a:r>
            <a:endParaRPr lang="en-US" sz="2400" b="1" dirty="0">
              <a:solidFill>
                <a:srgbClr val="FF0000"/>
              </a:solidFill>
              <a:effectLst>
                <a:outerShdw blurRad="38100" dist="38100" dir="2700000" algn="tl">
                  <a:srgbClr val="000000">
                    <a:alpha val="43137"/>
                  </a:srgbClr>
                </a:outerShdw>
              </a:effectLst>
            </a:endParaRPr>
          </a:p>
          <a:p>
            <a:pPr algn="ctr"/>
            <a:endParaRPr lang="en-US" sz="2400" b="1" dirty="0">
              <a:solidFill>
                <a:schemeClr val="tx2"/>
              </a:solidFill>
              <a:effectLst>
                <a:outerShdw blurRad="38100" dist="38100" dir="2700000" algn="tl">
                  <a:srgbClr val="000000">
                    <a:alpha val="43137"/>
                  </a:srgbClr>
                </a:outerShdw>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View Product</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FB371551-BD95-4444-9100-55666FF73336}"/>
              </a:ext>
            </a:extLst>
          </p:cNvPr>
          <p:cNvPicPr>
            <a:picLocks noChangeAspect="1"/>
          </p:cNvPicPr>
          <p:nvPr/>
        </p:nvPicPr>
        <p:blipFill>
          <a:blip r:embed="rId2"/>
          <a:stretch>
            <a:fillRect/>
          </a:stretch>
        </p:blipFill>
        <p:spPr>
          <a:xfrm>
            <a:off x="395536" y="775717"/>
            <a:ext cx="8352928" cy="366824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Edit Product </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Screenshot (63).png"/>
          <p:cNvPicPr>
            <a:picLocks noChangeAspect="1"/>
          </p:cNvPicPr>
          <p:nvPr/>
        </p:nvPicPr>
        <p:blipFill>
          <a:blip r:embed="rId2"/>
          <a:stretch>
            <a:fillRect/>
          </a:stretch>
        </p:blipFill>
        <p:spPr>
          <a:xfrm>
            <a:off x="251520" y="643501"/>
            <a:ext cx="3888432" cy="4357718"/>
          </a:xfrm>
          <a:prstGeom prst="rect">
            <a:avLst/>
          </a:prstGeom>
          <a:ln>
            <a:noFill/>
          </a:ln>
          <a:effectLst>
            <a:outerShdw blurRad="292100" dist="139700" dir="2700000" algn="tl" rotWithShape="0">
              <a:srgbClr val="333333">
                <a:alpha val="65000"/>
              </a:srgbClr>
            </a:outerShdw>
          </a:effectLst>
        </p:spPr>
      </p:pic>
      <p:pic>
        <p:nvPicPr>
          <p:cNvPr id="6" name="Picture 5" descr="Screenshot (64).png"/>
          <p:cNvPicPr>
            <a:picLocks noChangeAspect="1"/>
          </p:cNvPicPr>
          <p:nvPr/>
        </p:nvPicPr>
        <p:blipFill>
          <a:blip r:embed="rId3"/>
          <a:stretch>
            <a:fillRect/>
          </a:stretch>
        </p:blipFill>
        <p:spPr>
          <a:xfrm>
            <a:off x="4355976" y="642924"/>
            <a:ext cx="3744416" cy="43577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14296"/>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Insert Multiple Images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Screenshot (59).png"/>
          <p:cNvPicPr>
            <a:picLocks noChangeAspect="1"/>
          </p:cNvPicPr>
          <p:nvPr/>
        </p:nvPicPr>
        <p:blipFill>
          <a:blip r:embed="rId2"/>
          <a:stretch>
            <a:fillRect/>
          </a:stretch>
        </p:blipFill>
        <p:spPr>
          <a:xfrm>
            <a:off x="269776" y="828635"/>
            <a:ext cx="8604448" cy="410056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57290" y="1643056"/>
            <a:ext cx="6357982" cy="121444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ln w="11430"/>
              <a:solidFill>
                <a:srgbClr val="FF0000"/>
              </a:solidFill>
              <a:effectLst>
                <a:outerShdw blurRad="38100" dist="38100" dir="2700000" algn="tl">
                  <a:srgbClr val="000000">
                    <a:alpha val="43137"/>
                  </a:srgbClr>
                </a:outerShdw>
              </a:effectLst>
            </a:endParaRPr>
          </a:p>
          <a:p>
            <a:pPr algn="ctr"/>
            <a:r>
              <a:rPr lang="en-US" sz="4800" b="1" i="1" dirty="0">
                <a:ln w="11430"/>
                <a:solidFill>
                  <a:srgbClr val="FF0000"/>
                </a:solidFill>
                <a:effectLst>
                  <a:outerShdw blurRad="38100" dist="38100" dir="2700000" algn="tl">
                    <a:srgbClr val="000000">
                      <a:alpha val="43137"/>
                    </a:srgbClr>
                  </a:outerShdw>
                </a:effectLst>
              </a:rPr>
              <a:t> Manage Order</a:t>
            </a:r>
            <a:endParaRPr lang="en-US" sz="2400" b="1" dirty="0">
              <a:solidFill>
                <a:srgbClr val="FF0000"/>
              </a:solidFill>
              <a:effectLst>
                <a:outerShdw blurRad="38100" dist="38100" dir="2700000" algn="tl">
                  <a:srgbClr val="000000">
                    <a:alpha val="43137"/>
                  </a:srgbClr>
                </a:outerShdw>
              </a:effectLst>
            </a:endParaRPr>
          </a:p>
          <a:p>
            <a:pPr algn="ctr"/>
            <a:endParaRPr lang="en-US" sz="2400" b="1" dirty="0">
              <a:solidFill>
                <a:schemeClr val="tx2"/>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View Orders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a:extLst>
              <a:ext uri="{FF2B5EF4-FFF2-40B4-BE49-F238E27FC236}">
                <a16:creationId xmlns:a16="http://schemas.microsoft.com/office/drawing/2014/main" id="{46CB3876-D21C-4C13-B256-4895A51A7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43558"/>
            <a:ext cx="7488832" cy="360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10"/>
            <a:ext cx="9144000" cy="776340"/>
          </a:xfrm>
        </p:spPr>
        <p:txBody>
          <a:bodyPr/>
          <a:lstStyle/>
          <a:p>
            <a:pPr algn="ctr"/>
            <a:r>
              <a:rPr lang="en-US" altLang="ko-KR" dirty="0">
                <a:solidFill>
                  <a:schemeClr val="accent1"/>
                </a:solidFill>
              </a:rPr>
              <a:t>Introduction</a:t>
            </a:r>
            <a:endParaRPr lang="ko-KR" altLang="en-US" dirty="0"/>
          </a:p>
        </p:txBody>
      </p:sp>
      <p:sp>
        <p:nvSpPr>
          <p:cNvPr id="3" name="TextBox 2"/>
          <p:cNvSpPr txBox="1"/>
          <p:nvPr/>
        </p:nvSpPr>
        <p:spPr>
          <a:xfrm>
            <a:off x="228600" y="1054100"/>
            <a:ext cx="8686800" cy="923330"/>
          </a:xfrm>
          <a:prstGeom prst="rect">
            <a:avLst/>
          </a:prstGeom>
          <a:noFill/>
        </p:spPr>
        <p:txBody>
          <a:bodyPr wrap="square" rtlCol="0">
            <a:spAutoFit/>
          </a:bodyPr>
          <a:lstStyle/>
          <a:p>
            <a:pPr algn="just">
              <a:buClr>
                <a:srgbClr val="FF0000"/>
              </a:buClr>
            </a:pPr>
            <a:r>
              <a:rPr lang="en-US" dirty="0"/>
              <a:t>	The “Online Electronics Shopping System” will be a web-based application for “A to Z Electronics”</a:t>
            </a:r>
            <a:r>
              <a:rPr lang="en-IN" dirty="0"/>
              <a:t> which customers can easily buy a product using internet like smartphones, camera, mobile accessories etc.</a:t>
            </a:r>
          </a:p>
        </p:txBody>
      </p:sp>
    </p:spTree>
    <p:extLst>
      <p:ext uri="{BB962C8B-B14F-4D97-AF65-F5344CB8AC3E}">
        <p14:creationId xmlns:p14="http://schemas.microsoft.com/office/powerpoint/2010/main" val="93109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Update Order Status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Screenshot (67).png"/>
          <p:cNvPicPr>
            <a:picLocks noChangeAspect="1"/>
          </p:cNvPicPr>
          <p:nvPr/>
        </p:nvPicPr>
        <p:blipFill>
          <a:blip r:embed="rId2"/>
          <a:stretch>
            <a:fillRect/>
          </a:stretch>
        </p:blipFill>
        <p:spPr>
          <a:xfrm>
            <a:off x="0" y="804589"/>
            <a:ext cx="9144000" cy="435771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F399A-E5DD-47B2-8E2B-571FFA3BC838}"/>
              </a:ext>
            </a:extLst>
          </p:cNvPr>
          <p:cNvSpPr/>
          <p:nvPr/>
        </p:nvSpPr>
        <p:spPr>
          <a:xfrm>
            <a:off x="1500166" y="1214428"/>
            <a:ext cx="6215106" cy="20812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ln w="11430"/>
                <a:solidFill>
                  <a:srgbClr val="FF0000"/>
                </a:solidFill>
                <a:effectLst>
                  <a:outerShdw blurRad="50800" dist="39000" dir="5460000" algn="tl">
                    <a:srgbClr val="000000">
                      <a:alpha val="38000"/>
                    </a:srgbClr>
                  </a:outerShdw>
                </a:effectLst>
              </a:rPr>
              <a:t>Visitor Screen </a:t>
            </a:r>
          </a:p>
          <a:p>
            <a:pPr algn="ctr"/>
            <a:r>
              <a:rPr lang="en-US" sz="6000" b="1" i="1" dirty="0">
                <a:ln w="11430"/>
                <a:solidFill>
                  <a:srgbClr val="FF0000"/>
                </a:solidFill>
                <a:effectLst>
                  <a:outerShdw blurRad="50800" dist="39000" dir="5460000" algn="tl">
                    <a:srgbClr val="000000">
                      <a:alpha val="38000"/>
                    </a:srgbClr>
                  </a:outerShdw>
                </a:effectLst>
              </a:rPr>
              <a:t>Layouts</a:t>
            </a:r>
            <a:endParaRPr lang="en-US" sz="6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0528"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pPr algn="l"/>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Header</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6" name="Picture 5">
            <a:extLst>
              <a:ext uri="{FF2B5EF4-FFF2-40B4-BE49-F238E27FC236}">
                <a16:creationId xmlns:a16="http://schemas.microsoft.com/office/drawing/2014/main" id="{5ACC75A9-4153-4BE1-BF17-3F22B99DB4E4}"/>
              </a:ext>
            </a:extLst>
          </p:cNvPr>
          <p:cNvPicPr>
            <a:picLocks noChangeAspect="1"/>
          </p:cNvPicPr>
          <p:nvPr/>
        </p:nvPicPr>
        <p:blipFill rotWithShape="1">
          <a:blip r:embed="rId2"/>
          <a:srcRect b="18203"/>
          <a:stretch/>
        </p:blipFill>
        <p:spPr>
          <a:xfrm>
            <a:off x="1835696" y="241757"/>
            <a:ext cx="6768752" cy="1944216"/>
          </a:xfrm>
          <a:prstGeom prst="rect">
            <a:avLst/>
          </a:prstGeom>
        </p:spPr>
      </p:pic>
      <p:sp>
        <p:nvSpPr>
          <p:cNvPr id="4" name="Title 1">
            <a:extLst>
              <a:ext uri="{FF2B5EF4-FFF2-40B4-BE49-F238E27FC236}">
                <a16:creationId xmlns:a16="http://schemas.microsoft.com/office/drawing/2014/main" id="{C7359A43-304D-4DB2-AE74-E7E747A2AEB1}"/>
              </a:ext>
            </a:extLst>
          </p:cNvPr>
          <p:cNvSpPr txBox="1">
            <a:spLocks/>
          </p:cNvSpPr>
          <p:nvPr/>
        </p:nvSpPr>
        <p:spPr>
          <a:xfrm>
            <a:off x="108520" y="221171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pPr algn="l"/>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Footer</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437E4B1A-8625-497C-9CC1-086659BDCFE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35696" y="2787774"/>
            <a:ext cx="6768752" cy="165618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90761"/>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Home Page</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9E3BF3F4-E78C-4B8E-8C51-F44BD3C27684}"/>
              </a:ext>
            </a:extLst>
          </p:cNvPr>
          <p:cNvPicPr>
            <a:picLocks noChangeAspect="1"/>
          </p:cNvPicPr>
          <p:nvPr/>
        </p:nvPicPr>
        <p:blipFill>
          <a:blip r:embed="rId2"/>
          <a:stretch>
            <a:fillRect/>
          </a:stretch>
        </p:blipFill>
        <p:spPr>
          <a:xfrm>
            <a:off x="611560" y="647961"/>
            <a:ext cx="7920880" cy="394001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852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pPr algn="l"/>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About Us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a:extLst>
              <a:ext uri="{FF2B5EF4-FFF2-40B4-BE49-F238E27FC236}">
                <a16:creationId xmlns:a16="http://schemas.microsoft.com/office/drawing/2014/main" id="{90ED1ACB-5F47-4053-AAC8-E43E92C3A09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1760" y="123478"/>
            <a:ext cx="5616624" cy="2088232"/>
          </a:xfrm>
          <a:prstGeom prst="rect">
            <a:avLst/>
          </a:prstGeom>
        </p:spPr>
      </p:pic>
      <p:sp>
        <p:nvSpPr>
          <p:cNvPr id="5" name="Title 1">
            <a:extLst>
              <a:ext uri="{FF2B5EF4-FFF2-40B4-BE49-F238E27FC236}">
                <a16:creationId xmlns:a16="http://schemas.microsoft.com/office/drawing/2014/main" id="{0FE67139-809E-4E47-8AB3-17FC212D6E65}"/>
              </a:ext>
            </a:extLst>
          </p:cNvPr>
          <p:cNvSpPr txBox="1">
            <a:spLocks/>
          </p:cNvSpPr>
          <p:nvPr/>
        </p:nvSpPr>
        <p:spPr>
          <a:xfrm>
            <a:off x="107504" y="2114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pPr algn="l"/>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Contact Us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6" name="Picture 5">
            <a:extLst>
              <a:ext uri="{FF2B5EF4-FFF2-40B4-BE49-F238E27FC236}">
                <a16:creationId xmlns:a16="http://schemas.microsoft.com/office/drawing/2014/main" id="{4F55553D-125A-484C-A331-B6A682A8764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11760" y="2427734"/>
            <a:ext cx="5616624" cy="259228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Details- I</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descr="Screenshot (101).png"/>
          <p:cNvPicPr>
            <a:picLocks noChangeAspect="1"/>
          </p:cNvPicPr>
          <p:nvPr/>
        </p:nvPicPr>
        <p:blipFill>
          <a:blip r:embed="rId2"/>
          <a:stretch>
            <a:fillRect/>
          </a:stretch>
        </p:blipFill>
        <p:spPr>
          <a:xfrm>
            <a:off x="323528" y="700490"/>
            <a:ext cx="8438662" cy="410350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9550"/>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Details- II</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Screenshot (102).png"/>
          <p:cNvPicPr>
            <a:picLocks noChangeAspect="1"/>
          </p:cNvPicPr>
          <p:nvPr/>
        </p:nvPicPr>
        <p:blipFill>
          <a:blip r:embed="rId2"/>
          <a:stretch>
            <a:fillRect/>
          </a:stretch>
        </p:blipFill>
        <p:spPr>
          <a:xfrm>
            <a:off x="251520" y="771550"/>
            <a:ext cx="8431604" cy="401819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F399A-E5DD-47B2-8E2B-571FFA3BC838}"/>
              </a:ext>
            </a:extLst>
          </p:cNvPr>
          <p:cNvSpPr/>
          <p:nvPr/>
        </p:nvSpPr>
        <p:spPr>
          <a:xfrm>
            <a:off x="1285852" y="1214428"/>
            <a:ext cx="6643734" cy="20812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ln w="11430"/>
                <a:solidFill>
                  <a:srgbClr val="FF0000"/>
                </a:solidFill>
                <a:effectLst>
                  <a:outerShdw blurRad="50800" dist="39000" dir="5460000" algn="tl">
                    <a:srgbClr val="000000">
                      <a:alpha val="38000"/>
                    </a:srgbClr>
                  </a:outerShdw>
                </a:effectLst>
              </a:rPr>
              <a:t>Customer Screen </a:t>
            </a:r>
          </a:p>
          <a:p>
            <a:pPr algn="ctr"/>
            <a:r>
              <a:rPr lang="en-US" sz="6000" b="1" i="1" dirty="0">
                <a:ln w="11430"/>
                <a:solidFill>
                  <a:srgbClr val="FF0000"/>
                </a:solidFill>
                <a:effectLst>
                  <a:outerShdw blurRad="50800" dist="39000" dir="5460000" algn="tl">
                    <a:srgbClr val="000000">
                      <a:alpha val="38000"/>
                    </a:srgbClr>
                  </a:outerShdw>
                </a:effectLst>
              </a:rPr>
              <a:t>Layouts</a:t>
            </a:r>
            <a:endParaRPr lang="en-US" sz="6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ECED4B-3054-420E-9D01-4F18325C58CE}"/>
              </a:ext>
            </a:extLst>
          </p:cNvPr>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Customer Signup Form &amp; Validation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6" name="Picture 5">
            <a:extLst>
              <a:ext uri="{FF2B5EF4-FFF2-40B4-BE49-F238E27FC236}">
                <a16:creationId xmlns:a16="http://schemas.microsoft.com/office/drawing/2014/main" id="{6F17B65F-16FB-4B0B-99E0-3C7557410780}"/>
              </a:ext>
            </a:extLst>
          </p:cNvPr>
          <p:cNvPicPr/>
          <p:nvPr/>
        </p:nvPicPr>
        <p:blipFill>
          <a:blip r:embed="rId2">
            <a:extLst>
              <a:ext uri="{28A0092B-C50C-407E-A947-70E740481C1C}">
                <a14:useLocalDpi xmlns:a14="http://schemas.microsoft.com/office/drawing/2010/main" val="0"/>
              </a:ext>
            </a:extLst>
          </a:blip>
          <a:stretch>
            <a:fillRect/>
          </a:stretch>
        </p:blipFill>
        <p:spPr>
          <a:xfrm>
            <a:off x="2051720" y="631922"/>
            <a:ext cx="5328592" cy="39560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Customer Login Form &amp; Validation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967F4277-E2CA-4C15-8747-865534721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10" y="830580"/>
            <a:ext cx="7078980" cy="3482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 y="209550"/>
            <a:ext cx="9133840" cy="776340"/>
          </a:xfrm>
        </p:spPr>
        <p:txBody>
          <a:bodyPr/>
          <a:lstStyle/>
          <a:p>
            <a:pPr algn="ctr"/>
            <a:r>
              <a:rPr lang="en-US" altLang="ko-KR" dirty="0">
                <a:solidFill>
                  <a:schemeClr val="accent1"/>
                </a:solidFill>
              </a:rPr>
              <a:t>Existing System</a:t>
            </a:r>
            <a:endParaRPr lang="ko-KR" altLang="en-US" dirty="0"/>
          </a:p>
        </p:txBody>
      </p:sp>
      <p:sp>
        <p:nvSpPr>
          <p:cNvPr id="34" name="TextBox 33"/>
          <p:cNvSpPr txBox="1"/>
          <p:nvPr/>
        </p:nvSpPr>
        <p:spPr>
          <a:xfrm>
            <a:off x="304800" y="1155700"/>
            <a:ext cx="8534400" cy="1123384"/>
          </a:xfrm>
          <a:prstGeom prst="rect">
            <a:avLst/>
          </a:prstGeom>
          <a:noFill/>
        </p:spPr>
        <p:txBody>
          <a:bodyPr wrap="square" rtlCol="0">
            <a:spAutoFit/>
          </a:bodyPr>
          <a:lstStyle/>
          <a:p>
            <a:pPr hangingPunct="0">
              <a:buClr>
                <a:srgbClr val="FF0000"/>
              </a:buClr>
              <a:buFont typeface="Wingdings" pitchFamily="2" charset="2"/>
              <a:buChar char="Ø"/>
            </a:pPr>
            <a:r>
              <a:rPr lang="en-US" altLang="en-US" sz="2000" dirty="0">
                <a:latin typeface="Comic Sans MS" pitchFamily="66" charset="0"/>
              </a:rPr>
              <a:t> </a:t>
            </a:r>
            <a:r>
              <a:rPr lang="en-US" altLang="en-US" sz="1600" dirty="0">
                <a:latin typeface="Comic Sans MS" pitchFamily="66" charset="0"/>
              </a:rPr>
              <a:t> </a:t>
            </a:r>
            <a:r>
              <a:rPr lang="en-US" altLang="en-US" dirty="0">
                <a:latin typeface="+mj-lt"/>
              </a:rPr>
              <a:t>In current scenario, all the information related to the customer and their </a:t>
            </a:r>
          </a:p>
          <a:p>
            <a:pPr hangingPunct="0">
              <a:buClr>
                <a:srgbClr val="000000"/>
              </a:buClr>
            </a:pPr>
            <a:r>
              <a:rPr lang="en-US" altLang="en-US" dirty="0">
                <a:latin typeface="+mj-lt"/>
              </a:rPr>
              <a:t>     orders are maintained manually.</a:t>
            </a:r>
          </a:p>
          <a:p>
            <a:pPr hangingPunct="0">
              <a:buClr>
                <a:srgbClr val="000000"/>
              </a:buClr>
            </a:pPr>
            <a:endParaRPr lang="en-US" altLang="en-US" sz="900" dirty="0">
              <a:latin typeface="+mj-lt"/>
            </a:endParaRPr>
          </a:p>
          <a:p>
            <a:pPr hangingPunct="0">
              <a:buClr>
                <a:srgbClr val="FF0000"/>
              </a:buClr>
              <a:buFont typeface="Wingdings" pitchFamily="2" charset="2"/>
              <a:buChar char="Ø"/>
            </a:pPr>
            <a:r>
              <a:rPr lang="en-US" altLang="en-US" dirty="0">
                <a:latin typeface="+mj-lt"/>
              </a:rPr>
              <a:t>  Owner manage all the details of products manually.</a:t>
            </a:r>
          </a:p>
        </p:txBody>
      </p:sp>
      <p:pic>
        <p:nvPicPr>
          <p:cNvPr id="4" name="Picture 2" descr="C:\Users\Chintak\Desktop\iStock_000009414213Medium_financial_model_for_web.jpg"/>
          <p:cNvPicPr>
            <a:picLocks noChangeAspect="1" noChangeArrowheads="1"/>
          </p:cNvPicPr>
          <p:nvPr/>
        </p:nvPicPr>
        <p:blipFill>
          <a:blip r:embed="rId2" cstate="print"/>
          <a:srcRect/>
          <a:stretch>
            <a:fillRect/>
          </a:stretch>
        </p:blipFill>
        <p:spPr bwMode="auto">
          <a:xfrm>
            <a:off x="4724400" y="2595033"/>
            <a:ext cx="4048760" cy="1600200"/>
          </a:xfrm>
          <a:prstGeom prst="rect">
            <a:avLst/>
          </a:prstGeom>
          <a:noFill/>
        </p:spPr>
      </p:pic>
    </p:spTree>
    <p:extLst>
      <p:ext uri="{BB962C8B-B14F-4D97-AF65-F5344CB8AC3E}">
        <p14:creationId xmlns:p14="http://schemas.microsoft.com/office/powerpoint/2010/main" val="93109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Forgot Password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1FC1331B-B7D2-47F0-8E59-94E53B57F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930" y="1314450"/>
            <a:ext cx="7216140" cy="2514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Mail Received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9DE4702F-9DE6-48EB-8AA7-0ECEE806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699542"/>
            <a:ext cx="3908648" cy="388843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New Password Received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BE5DE969-3018-409A-9194-FE08ABC65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43558"/>
            <a:ext cx="8928992" cy="367240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Home Page After Login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6954FA14-1069-44F3-888D-0BEF3327C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663538"/>
            <a:ext cx="7927736" cy="381642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Customer Dashboard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AF856898-2B12-419D-A5DB-6CF75FD3C3F9}"/>
              </a:ext>
            </a:extLst>
          </p:cNvPr>
          <p:cNvPicPr/>
          <p:nvPr/>
        </p:nvPicPr>
        <p:blipFill>
          <a:blip r:embed="rId2">
            <a:extLst>
              <a:ext uri="{28A0092B-C50C-407E-A947-70E740481C1C}">
                <a14:useLocalDpi xmlns:a14="http://schemas.microsoft.com/office/drawing/2010/main" val="0"/>
              </a:ext>
            </a:extLst>
          </a:blip>
          <a:stretch>
            <a:fillRect/>
          </a:stretch>
        </p:blipFill>
        <p:spPr>
          <a:xfrm>
            <a:off x="467544" y="771550"/>
            <a:ext cx="8208912" cy="3600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Account Details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92EE2206-5829-4105-A975-7AC412F59093}"/>
              </a:ext>
            </a:extLst>
          </p:cNvPr>
          <p:cNvPicPr/>
          <p:nvPr/>
        </p:nvPicPr>
        <p:blipFill rotWithShape="1">
          <a:blip r:embed="rId2" cstate="print">
            <a:extLst>
              <a:ext uri="{28A0092B-C50C-407E-A947-70E740481C1C}">
                <a14:useLocalDpi xmlns:a14="http://schemas.microsoft.com/office/drawing/2010/main" val="0"/>
              </a:ext>
            </a:extLst>
          </a:blip>
          <a:srcRect l="2403" t="15804" r="4264" b="7741"/>
          <a:stretch/>
        </p:blipFill>
        <p:spPr bwMode="auto">
          <a:xfrm>
            <a:off x="971600" y="843558"/>
            <a:ext cx="7128792" cy="345638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Add Shipping Address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3CAE301F-7A2C-4CD1-AC8D-1FB6E758AC91}"/>
              </a:ext>
            </a:extLst>
          </p:cNvPr>
          <p:cNvPicPr/>
          <p:nvPr/>
        </p:nvPicPr>
        <p:blipFill rotWithShape="1">
          <a:blip r:embed="rId2">
            <a:extLst>
              <a:ext uri="{28A0092B-C50C-407E-A947-70E740481C1C}">
                <a14:useLocalDpi xmlns:a14="http://schemas.microsoft.com/office/drawing/2010/main" val="0"/>
              </a:ext>
            </a:extLst>
          </a:blip>
          <a:srcRect l="27027" t="21997" r="5465" b="24826"/>
          <a:stretch/>
        </p:blipFill>
        <p:spPr bwMode="auto">
          <a:xfrm>
            <a:off x="683568" y="915566"/>
            <a:ext cx="7704856" cy="33843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Change Password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Screenshot (121).png"/>
          <p:cNvPicPr>
            <a:picLocks noChangeAspect="1"/>
          </p:cNvPicPr>
          <p:nvPr/>
        </p:nvPicPr>
        <p:blipFill>
          <a:blip r:embed="rId2"/>
          <a:stretch>
            <a:fillRect/>
          </a:stretch>
        </p:blipFill>
        <p:spPr>
          <a:xfrm>
            <a:off x="611560" y="843558"/>
            <a:ext cx="7596336" cy="367950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 Add to Cart</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2411FC2B-7364-47C7-9E27-109D1CCCF0AE}"/>
              </a:ext>
            </a:extLst>
          </p:cNvPr>
          <p:cNvPicPr/>
          <p:nvPr/>
        </p:nvPicPr>
        <p:blipFill rotWithShape="1">
          <a:blip r:embed="rId2" cstate="print">
            <a:extLst>
              <a:ext uri="{28A0092B-C50C-407E-A947-70E740481C1C}">
                <a14:useLocalDpi xmlns:a14="http://schemas.microsoft.com/office/drawing/2010/main" val="0"/>
              </a:ext>
            </a:extLst>
          </a:blip>
          <a:srcRect t="12173" b="9023"/>
          <a:stretch/>
        </p:blipFill>
        <p:spPr bwMode="auto">
          <a:xfrm>
            <a:off x="539552" y="915566"/>
            <a:ext cx="8064896" cy="331236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pPr algn="l"/>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Title 1"/>
          <p:cNvSpPr txBox="1">
            <a:spLocks/>
          </p:cNvSpPr>
          <p:nvPr/>
        </p:nvSpPr>
        <p:spPr>
          <a:xfrm>
            <a:off x="-32" y="185724"/>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Shopping Cart</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3C2C7B2C-2CB9-439A-AA53-55A673E2BFDB}"/>
              </a:ext>
            </a:extLst>
          </p:cNvPr>
          <p:cNvPicPr/>
          <p:nvPr/>
        </p:nvPicPr>
        <p:blipFill rotWithShape="1">
          <a:blip r:embed="rId2" cstate="print">
            <a:extLst>
              <a:ext uri="{28A0092B-C50C-407E-A947-70E740481C1C}">
                <a14:useLocalDpi xmlns:a14="http://schemas.microsoft.com/office/drawing/2010/main" val="0"/>
              </a:ext>
            </a:extLst>
          </a:blip>
          <a:srcRect l="2402" t="22851" r="4504" b="7100"/>
          <a:stretch/>
        </p:blipFill>
        <p:spPr bwMode="auto">
          <a:xfrm>
            <a:off x="395536" y="843558"/>
            <a:ext cx="8280920" cy="374441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550"/>
            <a:ext cx="9144000" cy="776340"/>
          </a:xfrm>
        </p:spPr>
        <p:txBody>
          <a:bodyPr/>
          <a:lstStyle/>
          <a:p>
            <a:r>
              <a:rPr lang="en-US" altLang="ko-KR" dirty="0">
                <a:solidFill>
                  <a:schemeClr val="accent1"/>
                </a:solidFill>
              </a:rPr>
              <a:t>Need for the New System</a:t>
            </a:r>
            <a:endParaRPr lang="ko-KR" altLang="en-US" dirty="0"/>
          </a:p>
        </p:txBody>
      </p:sp>
      <p:sp>
        <p:nvSpPr>
          <p:cNvPr id="34" name="TextBox 33"/>
          <p:cNvSpPr txBox="1"/>
          <p:nvPr/>
        </p:nvSpPr>
        <p:spPr>
          <a:xfrm>
            <a:off x="304800" y="1123950"/>
            <a:ext cx="8610600" cy="1703030"/>
          </a:xfrm>
          <a:prstGeom prst="rect">
            <a:avLst/>
          </a:prstGeom>
          <a:noFill/>
        </p:spPr>
        <p:txBody>
          <a:bodyPr wrap="square" rtlCol="0">
            <a:spAutoFit/>
          </a:bodyPr>
          <a:lstStyle/>
          <a:p>
            <a:pPr marL="285750" indent="-285750" hangingPunct="0">
              <a:lnSpc>
                <a:spcPct val="150000"/>
              </a:lnSpc>
              <a:buClr>
                <a:srgbClr val="FF0000"/>
              </a:buClr>
              <a:buFont typeface="Wingdings" pitchFamily="2" charset="2"/>
              <a:buChar char="Ø"/>
            </a:pPr>
            <a:r>
              <a:rPr lang="en-US" altLang="en-US" dirty="0"/>
              <a:t>Maintaining registers is the biggest limitations of the current system.</a:t>
            </a:r>
          </a:p>
          <a:p>
            <a:pPr marL="285750" indent="-285750" hangingPunct="0">
              <a:lnSpc>
                <a:spcPct val="150000"/>
              </a:lnSpc>
              <a:buClr>
                <a:srgbClr val="FF0000"/>
              </a:buClr>
              <a:buFont typeface="Wingdings" pitchFamily="2" charset="2"/>
              <a:buChar char="Ø"/>
            </a:pPr>
            <a:r>
              <a:rPr lang="en-US" dirty="0">
                <a:solidFill>
                  <a:srgbClr val="000000"/>
                </a:solidFill>
                <a:cs typeface="Arial Unicode MS" pitchFamily="32" charset="0"/>
              </a:rPr>
              <a:t>Time consuming.</a:t>
            </a:r>
          </a:p>
          <a:p>
            <a:pPr marL="285750" indent="-285750" hangingPunct="0">
              <a:lnSpc>
                <a:spcPct val="150000"/>
              </a:lnSpc>
              <a:buClr>
                <a:srgbClr val="FF0000"/>
              </a:buClr>
              <a:buFont typeface="Wingdings" pitchFamily="2" charset="2"/>
              <a:buChar char="Ø"/>
            </a:pPr>
            <a:r>
              <a:rPr lang="en-US" dirty="0">
                <a:solidFill>
                  <a:srgbClr val="000000"/>
                </a:solidFill>
                <a:cs typeface="Arial Unicode MS" pitchFamily="32" charset="0"/>
              </a:rPr>
              <a:t>Preparing invoice manually takes extra time.</a:t>
            </a:r>
          </a:p>
          <a:p>
            <a:pPr marL="285750" indent="-285750" hangingPunct="0">
              <a:lnSpc>
                <a:spcPct val="150000"/>
              </a:lnSpc>
              <a:buClr>
                <a:srgbClr val="FF0000"/>
              </a:buClr>
              <a:buFont typeface="Wingdings" pitchFamily="2" charset="2"/>
              <a:buChar char="Ø"/>
            </a:pPr>
            <a:r>
              <a:rPr lang="en-US" dirty="0">
                <a:solidFill>
                  <a:srgbClr val="000000"/>
                </a:solidFill>
                <a:cs typeface="Arial Unicode MS" pitchFamily="32" charset="0"/>
              </a:rPr>
              <a:t>Data is not secure.</a:t>
            </a:r>
          </a:p>
        </p:txBody>
      </p:sp>
      <p:sp>
        <p:nvSpPr>
          <p:cNvPr id="3" name="TextBox 2"/>
          <p:cNvSpPr txBox="1"/>
          <p:nvPr/>
        </p:nvSpPr>
        <p:spPr>
          <a:xfrm>
            <a:off x="1371600" y="4020630"/>
            <a:ext cx="6934200" cy="384721"/>
          </a:xfrm>
          <a:prstGeom prst="rect">
            <a:avLst/>
          </a:prstGeom>
          <a:noFill/>
        </p:spPr>
        <p:txBody>
          <a:bodyPr wrap="square" rtlCol="0">
            <a:spAutoFit/>
          </a:bodyPr>
          <a:lstStyle/>
          <a:p>
            <a:pPr algn="just">
              <a:buClr>
                <a:srgbClr val="C00000"/>
              </a:buClr>
              <a:buFont typeface="Wingdings" pitchFamily="2" charset="2"/>
              <a:buChar char="§"/>
            </a:pPr>
            <a:endParaRPr lang="en-US" sz="100" dirty="0"/>
          </a:p>
          <a:p>
            <a:endParaRPr lang="en-IN" dirty="0"/>
          </a:p>
        </p:txBody>
      </p:sp>
    </p:spTree>
    <p:extLst>
      <p:ext uri="{BB962C8B-B14F-4D97-AF65-F5344CB8AC3E}">
        <p14:creationId xmlns:p14="http://schemas.microsoft.com/office/powerpoint/2010/main" val="93109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Checkout Page</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7028E07F-B963-4F56-8353-C1133CED30A9}"/>
              </a:ext>
            </a:extLst>
          </p:cNvPr>
          <p:cNvPicPr/>
          <p:nvPr/>
        </p:nvPicPr>
        <p:blipFill rotWithShape="1">
          <a:blip r:embed="rId2" cstate="print">
            <a:extLst>
              <a:ext uri="{28A0092B-C50C-407E-A947-70E740481C1C}">
                <a14:useLocalDpi xmlns:a14="http://schemas.microsoft.com/office/drawing/2010/main" val="0"/>
              </a:ext>
            </a:extLst>
          </a:blip>
          <a:srcRect t="11959" r="4745" b="5819"/>
          <a:stretch/>
        </p:blipFill>
        <p:spPr bwMode="auto">
          <a:xfrm>
            <a:off x="755576" y="843558"/>
            <a:ext cx="7848872" cy="388843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Order Placed Successfully – Thank you Page</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Screenshot (125).png"/>
          <p:cNvPicPr>
            <a:picLocks noChangeAspect="1"/>
          </p:cNvPicPr>
          <p:nvPr/>
        </p:nvPicPr>
        <p:blipFill>
          <a:blip r:embed="rId2"/>
          <a:stretch>
            <a:fillRect/>
          </a:stretch>
        </p:blipFill>
        <p:spPr>
          <a:xfrm>
            <a:off x="611560" y="762371"/>
            <a:ext cx="7470931" cy="361875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14286"/>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Placed Order – Tracking Details</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F41E9832-1EFE-4EBD-9E59-BE011231734D}"/>
              </a:ext>
            </a:extLst>
          </p:cNvPr>
          <p:cNvPicPr/>
          <p:nvPr/>
        </p:nvPicPr>
        <p:blipFill rotWithShape="1">
          <a:blip r:embed="rId2" cstate="print">
            <a:extLst>
              <a:ext uri="{28A0092B-C50C-407E-A947-70E740481C1C}">
                <a14:useLocalDpi xmlns:a14="http://schemas.microsoft.com/office/drawing/2010/main" val="0"/>
              </a:ext>
            </a:extLst>
          </a:blip>
          <a:srcRect l="3243" t="34170" r="4745" b="15003"/>
          <a:stretch/>
        </p:blipFill>
        <p:spPr bwMode="auto">
          <a:xfrm>
            <a:off x="971600" y="693038"/>
            <a:ext cx="7200800" cy="180670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D087B3D-0559-4A1E-97CE-CECD60ECE459}"/>
              </a:ext>
            </a:extLst>
          </p:cNvPr>
          <p:cNvPicPr/>
          <p:nvPr/>
        </p:nvPicPr>
        <p:blipFill rotWithShape="1">
          <a:blip r:embed="rId3" cstate="print">
            <a:extLst>
              <a:ext uri="{28A0092B-C50C-407E-A947-70E740481C1C}">
                <a14:useLocalDpi xmlns:a14="http://schemas.microsoft.com/office/drawing/2010/main" val="0"/>
              </a:ext>
            </a:extLst>
          </a:blip>
          <a:srcRect l="3123" t="33742" r="2833" b="11586"/>
          <a:stretch/>
        </p:blipFill>
        <p:spPr bwMode="auto">
          <a:xfrm>
            <a:off x="899592" y="2643758"/>
            <a:ext cx="7272808" cy="216024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Cancel Order Confirmation Alert </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DEDC4810-B6B4-407F-888D-F79671EBC311}"/>
              </a:ext>
            </a:extLst>
          </p:cNvPr>
          <p:cNvPicPr/>
          <p:nvPr/>
        </p:nvPicPr>
        <p:blipFill rotWithShape="1">
          <a:blip r:embed="rId2" cstate="print">
            <a:extLst>
              <a:ext uri="{28A0092B-C50C-407E-A947-70E740481C1C}">
                <a14:useLocalDpi xmlns:a14="http://schemas.microsoft.com/office/drawing/2010/main" val="0"/>
              </a:ext>
            </a:extLst>
          </a:blip>
          <a:srcRect l="4204" t="33529" r="2943" b="31020"/>
          <a:stretch/>
        </p:blipFill>
        <p:spPr bwMode="auto">
          <a:xfrm>
            <a:off x="683568" y="771550"/>
            <a:ext cx="7632848" cy="165618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4D7BCAE-0959-47C1-912C-4C471F820BAD}"/>
              </a:ext>
            </a:extLst>
          </p:cNvPr>
          <p:cNvPicPr/>
          <p:nvPr/>
        </p:nvPicPr>
        <p:blipFill rotWithShape="1">
          <a:blip r:embed="rId3" cstate="print">
            <a:extLst>
              <a:ext uri="{28A0092B-C50C-407E-A947-70E740481C1C}">
                <a14:useLocalDpi xmlns:a14="http://schemas.microsoft.com/office/drawing/2010/main" val="0"/>
              </a:ext>
            </a:extLst>
          </a:blip>
          <a:srcRect l="3723" t="34810" r="5106" b="22905"/>
          <a:stretch/>
        </p:blipFill>
        <p:spPr bwMode="auto">
          <a:xfrm>
            <a:off x="683568" y="2715766"/>
            <a:ext cx="7632848" cy="172819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Order Delivered </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DCC286F5-1D1B-4576-83A5-26CFC37E1BE4}"/>
              </a:ext>
            </a:extLst>
          </p:cNvPr>
          <p:cNvPicPr/>
          <p:nvPr/>
        </p:nvPicPr>
        <p:blipFill rotWithShape="1">
          <a:blip r:embed="rId2" cstate="print">
            <a:extLst>
              <a:ext uri="{28A0092B-C50C-407E-A947-70E740481C1C}">
                <a14:useLocalDpi xmlns:a14="http://schemas.microsoft.com/office/drawing/2010/main" val="0"/>
              </a:ext>
            </a:extLst>
          </a:blip>
          <a:srcRect l="3123" t="33742" r="2833" b="11586"/>
          <a:stretch/>
        </p:blipFill>
        <p:spPr bwMode="auto">
          <a:xfrm>
            <a:off x="467544" y="987574"/>
            <a:ext cx="8208912" cy="33843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Modal For Return Order</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6F7233DE-C4F8-44AC-A39D-FD32E3E4471A}"/>
              </a:ext>
            </a:extLst>
          </p:cNvPr>
          <p:cNvPicPr/>
          <p:nvPr/>
        </p:nvPicPr>
        <p:blipFill rotWithShape="1">
          <a:blip r:embed="rId2" cstate="print">
            <a:extLst>
              <a:ext uri="{28A0092B-C50C-407E-A947-70E740481C1C}">
                <a14:useLocalDpi xmlns:a14="http://schemas.microsoft.com/office/drawing/2010/main" val="0"/>
              </a:ext>
            </a:extLst>
          </a:blip>
          <a:srcRect l="3484" t="13454" r="3544" b="34009"/>
          <a:stretch/>
        </p:blipFill>
        <p:spPr bwMode="auto">
          <a:xfrm>
            <a:off x="467544" y="987574"/>
            <a:ext cx="8208912" cy="324036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Product has been Returned</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4">
            <a:extLst>
              <a:ext uri="{FF2B5EF4-FFF2-40B4-BE49-F238E27FC236}">
                <a16:creationId xmlns:a16="http://schemas.microsoft.com/office/drawing/2014/main" id="{6F921CD0-281C-450E-A45D-746DF68C7860}"/>
              </a:ext>
            </a:extLst>
          </p:cNvPr>
          <p:cNvPicPr>
            <a:picLocks noChangeAspect="1"/>
          </p:cNvPicPr>
          <p:nvPr/>
        </p:nvPicPr>
        <p:blipFill>
          <a:blip r:embed="rId2"/>
          <a:stretch>
            <a:fillRect/>
          </a:stretch>
        </p:blipFill>
        <p:spPr>
          <a:xfrm>
            <a:off x="683568" y="771550"/>
            <a:ext cx="7632848" cy="374441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 y="142858"/>
            <a:ext cx="9144000"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Invoice</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a:extLst>
              <a:ext uri="{FF2B5EF4-FFF2-40B4-BE49-F238E27FC236}">
                <a16:creationId xmlns:a16="http://schemas.microsoft.com/office/drawing/2014/main" id="{9ED6E40D-4F0B-4301-A6B0-618921DFD97C}"/>
              </a:ext>
            </a:extLst>
          </p:cNvPr>
          <p:cNvPicPr/>
          <p:nvPr/>
        </p:nvPicPr>
        <p:blipFill rotWithShape="1">
          <a:blip r:embed="rId2">
            <a:extLst>
              <a:ext uri="{28A0092B-C50C-407E-A947-70E740481C1C}">
                <a14:useLocalDpi xmlns:a14="http://schemas.microsoft.com/office/drawing/2010/main" val="0"/>
              </a:ext>
            </a:extLst>
          </a:blip>
          <a:srcRect l="46127" t="17084" r="26125" b="13934"/>
          <a:stretch/>
        </p:blipFill>
        <p:spPr bwMode="auto">
          <a:xfrm>
            <a:off x="2915816" y="600058"/>
            <a:ext cx="3240360" cy="392892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71600" y="242342"/>
            <a:ext cx="7056784"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Future Enhancement</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a:extLst>
              <a:ext uri="{FF2B5EF4-FFF2-40B4-BE49-F238E27FC236}">
                <a16:creationId xmlns:a16="http://schemas.microsoft.com/office/drawing/2014/main" id="{F96DEECA-D157-4BDA-949D-2FFD588BD292}"/>
              </a:ext>
            </a:extLst>
          </p:cNvPr>
          <p:cNvSpPr txBox="1"/>
          <p:nvPr/>
        </p:nvSpPr>
        <p:spPr>
          <a:xfrm>
            <a:off x="330424" y="987574"/>
            <a:ext cx="8784976" cy="2125390"/>
          </a:xfrm>
          <a:prstGeom prst="rect">
            <a:avLst/>
          </a:prstGeom>
          <a:noFill/>
        </p:spPr>
        <p:txBody>
          <a:bodyPr wrap="square" rtlCol="0">
            <a:spAutoFit/>
          </a:bodyPr>
          <a:lstStyle/>
          <a:p>
            <a:pPr marR="181610" algn="just">
              <a:lnSpc>
                <a:spcPct val="150000"/>
              </a:lnSpc>
              <a:spcBef>
                <a:spcPts val="600"/>
              </a:spcBef>
              <a:spcAft>
                <a:spcPts val="1200"/>
              </a:spcAft>
              <a:tabLst>
                <a:tab pos="342900" algn="l"/>
              </a:tabLst>
            </a:pPr>
            <a:r>
              <a:rPr lang="en-IN" sz="1800" dirty="0">
                <a:effectLst/>
                <a:latin typeface="Times New Roman" panose="02020603050405020304" pitchFamily="18" charset="0"/>
                <a:ea typeface="Calibri" panose="020F0502020204030204" pitchFamily="34" charset="0"/>
                <a:cs typeface="Arial" panose="020B0604020202020204" pitchFamily="34" charset="0"/>
              </a:rPr>
              <a:t>	We think that not a single project is ever considered as complete forever because our   mind  is always thinking new and our necessities also are growing. Our system Also, if you see at the first</a:t>
            </a:r>
            <a:r>
              <a:rPr lang="en-IN" dirty="0">
                <a:latin typeface="Times New Roman" panose="02020603050405020304" pitchFamily="18"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Arial" panose="020B0604020202020204" pitchFamily="34" charset="0"/>
              </a:rPr>
              <a:t>glance that you find it to be complete but we want to make it still mature and fully automatic like adding feedback &amp; Rating an etc. The</a:t>
            </a:r>
            <a:r>
              <a:rPr lang="en-IN" dirty="0">
                <a:latin typeface="Times New Roman" panose="02020603050405020304" pitchFamily="18"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Arial" panose="020B0604020202020204" pitchFamily="34" charset="0"/>
              </a:rPr>
              <a:t>system is modified in future as   per the owner requirement.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1196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1520" y="339502"/>
            <a:ext cx="8712968" cy="457200"/>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1" hangingPunct="1">
              <a:spcBef>
                <a:spcPct val="0"/>
              </a:spcBef>
              <a:buNone/>
              <a:defRPr sz="3600" b="1" kern="1200">
                <a:solidFill>
                  <a:schemeClr val="tx1">
                    <a:lumMod val="75000"/>
                    <a:lumOff val="25000"/>
                  </a:schemeClr>
                </a:solidFill>
                <a:latin typeface="+mj-lt"/>
                <a:ea typeface="+mj-ea"/>
                <a:cs typeface="Arial" pitchFamily="34" charset="0"/>
              </a:defRPr>
            </a:lvl1pPr>
          </a:lstStyle>
          <a:p>
            <a:r>
              <a:rPr lang="en-IN"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Conclusion</a:t>
            </a:r>
            <a:endParaRPr lang="en-US" sz="32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a:extLst>
              <a:ext uri="{FF2B5EF4-FFF2-40B4-BE49-F238E27FC236}">
                <a16:creationId xmlns:a16="http://schemas.microsoft.com/office/drawing/2014/main" id="{F96DEECA-D157-4BDA-949D-2FFD588BD292}"/>
              </a:ext>
            </a:extLst>
          </p:cNvPr>
          <p:cNvSpPr txBox="1"/>
          <p:nvPr/>
        </p:nvSpPr>
        <p:spPr>
          <a:xfrm>
            <a:off x="323528" y="843558"/>
            <a:ext cx="8562056" cy="2540888"/>
          </a:xfrm>
          <a:prstGeom prst="rect">
            <a:avLst/>
          </a:prstGeom>
          <a:noFill/>
        </p:spPr>
        <p:txBody>
          <a:bodyPr wrap="square" rtlCol="0">
            <a:spAutoFit/>
          </a:bodyPr>
          <a:lstStyle/>
          <a:p>
            <a:pPr marR="181610" algn="just">
              <a:lnSpc>
                <a:spcPct val="150000"/>
              </a:lnSpc>
              <a:spcBef>
                <a:spcPts val="600"/>
              </a:spcBef>
              <a:spcAft>
                <a:spcPts val="1200"/>
              </a:spcAft>
              <a:tabLst>
                <a:tab pos="342900" algn="l"/>
              </a:tabLst>
            </a:pPr>
            <a:r>
              <a:rPr lang="en-IN" sz="1800" dirty="0">
                <a:effectLst/>
                <a:latin typeface="Times New Roman" panose="02020603050405020304" pitchFamily="18" charset="0"/>
                <a:ea typeface="Calibri" panose="020F0502020204030204" pitchFamily="34" charset="0"/>
              </a:rPr>
              <a:t>There may be some error or some defect in the work. we have taken enough care to make    the project user friendly and more interactive. we have tried our level best to make the    service useful and to provide maximum facility but  never claim that this system may      fulfil all requirement in every condition. </a:t>
            </a:r>
            <a:r>
              <a:rPr lang="en-IN" dirty="0">
                <a:latin typeface="Times New Roman" panose="02020603050405020304" pitchFamily="18" charset="0"/>
                <a:ea typeface="Calibri" panose="020F0502020204030204" pitchFamily="34" charset="0"/>
              </a:rPr>
              <a:t>H</a:t>
            </a:r>
            <a:r>
              <a:rPr lang="en-IN" sz="1800" dirty="0">
                <a:effectLst/>
                <a:latin typeface="Times New Roman" panose="02020603050405020304" pitchFamily="18" charset="0"/>
                <a:ea typeface="Calibri" panose="020F0502020204030204" pitchFamily="34" charset="0"/>
              </a:rPr>
              <a:t>ereby conclude these reports which give          information regarding  the development and the user of application with an overview of   different aspect of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774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10"/>
            <a:ext cx="9144000" cy="776340"/>
          </a:xfrm>
        </p:spPr>
        <p:txBody>
          <a:bodyPr/>
          <a:lstStyle/>
          <a:p>
            <a:r>
              <a:rPr lang="en-US" altLang="ko-KR" dirty="0">
                <a:solidFill>
                  <a:schemeClr val="accent1"/>
                </a:solidFill>
              </a:rPr>
              <a:t>Objective of the New System</a:t>
            </a:r>
            <a:endParaRPr lang="ko-KR" altLang="en-US" dirty="0"/>
          </a:p>
        </p:txBody>
      </p:sp>
      <p:sp>
        <p:nvSpPr>
          <p:cNvPr id="34" name="TextBox 33"/>
          <p:cNvSpPr txBox="1"/>
          <p:nvPr/>
        </p:nvSpPr>
        <p:spPr>
          <a:xfrm>
            <a:off x="381000" y="1200150"/>
            <a:ext cx="8458200" cy="1415772"/>
          </a:xfrm>
          <a:prstGeom prst="rect">
            <a:avLst/>
          </a:prstGeom>
          <a:noFill/>
        </p:spPr>
        <p:txBody>
          <a:bodyPr wrap="square" rtlCol="0">
            <a:spAutoFit/>
          </a:bodyPr>
          <a:lstStyle/>
          <a:p>
            <a:pPr marL="285750" indent="-285750" algn="just" hangingPunct="0">
              <a:buClr>
                <a:srgbClr val="FF0000"/>
              </a:buClr>
              <a:buFont typeface="Wingdings" pitchFamily="2" charset="2"/>
              <a:buChar char="Ø"/>
            </a:pPr>
            <a:r>
              <a:rPr lang="en-US" altLang="en-US" dirty="0"/>
              <a:t>In our “Online Electronic Shopping System” will manage all the information       related to the customer and their orders are maintained dynamically.</a:t>
            </a:r>
          </a:p>
          <a:p>
            <a:pPr marL="285750" indent="-285750" hangingPunct="0">
              <a:buClr>
                <a:srgbClr val="FF0000"/>
              </a:buClr>
              <a:buFont typeface="Wingdings" pitchFamily="2" charset="2"/>
              <a:buChar char="Ø"/>
            </a:pPr>
            <a:endParaRPr lang="en-US" altLang="en-US" sz="1400" dirty="0"/>
          </a:p>
          <a:p>
            <a:pPr marL="285750" indent="-285750" hangingPunct="0">
              <a:buClr>
                <a:srgbClr val="FF0000"/>
              </a:buClr>
              <a:buFont typeface="Wingdings" pitchFamily="2" charset="2"/>
              <a:buChar char="Ø"/>
            </a:pPr>
            <a:r>
              <a:rPr lang="en-US" altLang="en-US" dirty="0"/>
              <a:t>So, this is very useful for owner to manage all the information of products and customer’s orders. </a:t>
            </a:r>
          </a:p>
        </p:txBody>
      </p:sp>
      <p:sp>
        <p:nvSpPr>
          <p:cNvPr id="4" name="Content Placeholder 2"/>
          <p:cNvSpPr txBox="1">
            <a:spLocks/>
          </p:cNvSpPr>
          <p:nvPr/>
        </p:nvSpPr>
        <p:spPr>
          <a:xfrm>
            <a:off x="533400" y="4171950"/>
            <a:ext cx="9784080" cy="283845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buClr>
                <a:srgbClr val="C00000"/>
              </a:buClr>
              <a:buFont typeface="Wingdings" pitchFamily="2" charset="2"/>
              <a:buChar char="§"/>
            </a:pPr>
            <a:endParaRPr lang="en-US" sz="400" dirty="0">
              <a:solidFill>
                <a:srgbClr val="000000"/>
              </a:solidFill>
              <a:latin typeface="Calibri" pitchFamily="32" charset="0"/>
              <a:cs typeface="Arial Unicode MS" pitchFamily="32" charset="0"/>
            </a:endParaRPr>
          </a:p>
          <a:p>
            <a:pPr algn="just">
              <a:buClr>
                <a:srgbClr val="C00000"/>
              </a:buClr>
              <a:buFont typeface="Wingdings" pitchFamily="2" charset="2"/>
              <a:buChar char="§"/>
            </a:pPr>
            <a:endParaRPr lang="en-US" sz="400" dirty="0">
              <a:solidFill>
                <a:srgbClr val="000000"/>
              </a:solidFill>
              <a:latin typeface="Calibri" pitchFamily="32" charset="0"/>
              <a:cs typeface="Arial Unicode MS" pitchFamily="32" charset="0"/>
            </a:endParaRPr>
          </a:p>
          <a:p>
            <a:pPr algn="just">
              <a:buClr>
                <a:srgbClr val="C00000"/>
              </a:buClr>
              <a:buFont typeface="Wingdings" pitchFamily="2" charset="2"/>
              <a:buChar char="§"/>
            </a:pPr>
            <a:endParaRPr lang="en-US" sz="400" dirty="0">
              <a:solidFill>
                <a:srgbClr val="000000"/>
              </a:solidFill>
              <a:latin typeface="Calibri" pitchFamily="32" charset="0"/>
              <a:cs typeface="Arial Unicode MS" pitchFamily="32" charset="0"/>
            </a:endParaRPr>
          </a:p>
        </p:txBody>
      </p:sp>
    </p:spTree>
    <p:extLst>
      <p:ext uri="{BB962C8B-B14F-4D97-AF65-F5344CB8AC3E}">
        <p14:creationId xmlns:p14="http://schemas.microsoft.com/office/powerpoint/2010/main" val="931094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hintak\Desktop\letters-of-appreciation.jpg"/>
          <p:cNvPicPr>
            <a:picLocks noChangeAspect="1" noChangeArrowheads="1"/>
          </p:cNvPicPr>
          <p:nvPr/>
        </p:nvPicPr>
        <p:blipFill>
          <a:blip r:embed="rId2" cstate="print"/>
          <a:srcRect/>
          <a:stretch>
            <a:fillRect/>
          </a:stretch>
        </p:blipFill>
        <p:spPr bwMode="auto">
          <a:xfrm>
            <a:off x="1" y="0"/>
            <a:ext cx="9143999" cy="514351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7" y="195210"/>
            <a:ext cx="9177867" cy="776340"/>
          </a:xfrm>
        </p:spPr>
        <p:txBody>
          <a:bodyPr/>
          <a:lstStyle/>
          <a:p>
            <a:r>
              <a:rPr lang="en-US" altLang="ko-KR" dirty="0">
                <a:solidFill>
                  <a:schemeClr val="accent1"/>
                </a:solidFill>
              </a:rPr>
              <a:t>Problem Definition</a:t>
            </a:r>
            <a:endParaRPr lang="ko-KR" altLang="en-US" dirty="0"/>
          </a:p>
        </p:txBody>
      </p:sp>
      <p:sp>
        <p:nvSpPr>
          <p:cNvPr id="34" name="TextBox 33"/>
          <p:cNvSpPr txBox="1"/>
          <p:nvPr/>
        </p:nvSpPr>
        <p:spPr>
          <a:xfrm>
            <a:off x="307974" y="1123950"/>
            <a:ext cx="8656513" cy="1200329"/>
          </a:xfrm>
          <a:prstGeom prst="rect">
            <a:avLst/>
          </a:prstGeom>
          <a:noFill/>
        </p:spPr>
        <p:txBody>
          <a:bodyPr wrap="square" rtlCol="0">
            <a:spAutoFit/>
          </a:bodyPr>
          <a:lstStyle/>
          <a:p>
            <a:pPr marL="342900" indent="-342900" algn="just" hangingPunct="0">
              <a:spcBef>
                <a:spcPts val="300"/>
              </a:spcBef>
              <a:spcAft>
                <a:spcPts val="300"/>
              </a:spcAft>
              <a:buClr>
                <a:srgbClr val="FF0000"/>
              </a:buClr>
              <a:buFont typeface="Wingdings" pitchFamily="2" charset="2"/>
              <a:buChar char="Ø"/>
            </a:pPr>
            <a:r>
              <a:rPr lang="en-US" dirty="0"/>
              <a:t>The Project </a:t>
            </a:r>
            <a:r>
              <a:rPr lang="en-US" dirty="0">
                <a:solidFill>
                  <a:srgbClr val="FF0000"/>
                </a:solidFill>
              </a:rPr>
              <a:t>“Online Electronics shopping System” </a:t>
            </a:r>
            <a:r>
              <a:rPr lang="en-US" dirty="0"/>
              <a:t>will be a web-based                application which will allows </a:t>
            </a:r>
            <a:r>
              <a:rPr lang="en-US" altLang="en-US" dirty="0"/>
              <a:t>several features such as stock management,           Internet online  booking, Online ordering via network, Customer management,   Accounting etc.</a:t>
            </a:r>
            <a:endParaRPr lang="en-US" altLang="en-US" dirty="0">
              <a:latin typeface="Comic Sans MS" pitchFamily="66" charset="0"/>
            </a:endParaRPr>
          </a:p>
        </p:txBody>
      </p:sp>
      <p:sp>
        <p:nvSpPr>
          <p:cNvPr id="3" name="AutoShape 2" descr="electronic item | Graphic Design | IndieFo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ctronic item | Graphic Design | IndieFoli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ctronic item | Graphic Design | IndieFoli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6647" r="6458"/>
          <a:stretch/>
        </p:blipFill>
        <p:spPr>
          <a:xfrm>
            <a:off x="1676400" y="2453640"/>
            <a:ext cx="5791200" cy="1794510"/>
          </a:xfrm>
          <a:prstGeom prst="rect">
            <a:avLst/>
          </a:prstGeom>
        </p:spPr>
      </p:pic>
    </p:spTree>
    <p:extLst>
      <p:ext uri="{BB962C8B-B14F-4D97-AF65-F5344CB8AC3E}">
        <p14:creationId xmlns:p14="http://schemas.microsoft.com/office/powerpoint/2010/main" val="93109498"/>
      </p:ext>
    </p:extLst>
  </p:cSld>
  <p:clrMapOvr>
    <a:masterClrMapping/>
  </p:clrMapOvr>
</p:sld>
</file>

<file path=ppt/theme/theme1.xml><?xml version="1.0" encoding="utf-8"?>
<a:theme xmlns:a="http://schemas.openxmlformats.org/drawingml/2006/main" name="Cover and End Slide Master">
  <a:themeElements>
    <a:clrScheme name="ALLPPT-COLOR-A07">
      <a:dk1>
        <a:sysClr val="windowText" lastClr="000000"/>
      </a:dk1>
      <a:lt1>
        <a:sysClr val="window" lastClr="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7">
      <a:dk1>
        <a:sysClr val="windowText" lastClr="000000"/>
      </a:dk1>
      <a:lt1>
        <a:sysClr val="window" lastClr="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4088</TotalTime>
  <Words>1567</Words>
  <Application>Microsoft Office PowerPoint</Application>
  <PresentationFormat>On-screen Show (16:9)</PresentationFormat>
  <Paragraphs>444</Paragraphs>
  <Slides>80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80</vt:i4>
      </vt:variant>
    </vt:vector>
  </HeadingPairs>
  <TitlesOfParts>
    <vt:vector size="88" baseType="lpstr">
      <vt:lpstr>맑은 고딕</vt:lpstr>
      <vt:lpstr>Arial</vt:lpstr>
      <vt:lpstr>Calibri</vt:lpstr>
      <vt:lpstr>Comic Sans MS</vt:lpstr>
      <vt:lpstr>Times New Roman</vt:lpstr>
      <vt:lpstr>Wingdings</vt:lpstr>
      <vt:lpstr>Cover and End Slide Master</vt:lpstr>
      <vt:lpstr>Section Break Slide Master</vt:lpstr>
      <vt:lpstr>PowerPoint Presentation</vt:lpstr>
      <vt:lpstr>Group Information</vt:lpstr>
      <vt:lpstr>Contents</vt:lpstr>
      <vt:lpstr>PowerPoint Presentation</vt:lpstr>
      <vt:lpstr>Introduction</vt:lpstr>
      <vt:lpstr>Existing System</vt:lpstr>
      <vt:lpstr>Need for the New System</vt:lpstr>
      <vt:lpstr>Objective of the New System</vt:lpstr>
      <vt:lpstr>Problem Definition</vt:lpstr>
      <vt:lpstr>      Core Components</vt:lpstr>
      <vt:lpstr>Project Profile</vt:lpstr>
      <vt:lpstr>Assumptions and Constraints</vt:lpstr>
      <vt:lpstr>Advantages and Limitations of the Proposed System</vt:lpstr>
      <vt:lpstr>PowerPoint Presentation</vt:lpstr>
      <vt:lpstr>PowerPoint Presentation</vt:lpstr>
      <vt:lpstr>PowerPoint Presentation</vt:lpstr>
      <vt:lpstr>PowerPoint Presentation</vt:lpstr>
      <vt:lpstr>PowerPoint Presentation</vt:lpstr>
      <vt:lpstr>Admin:</vt:lpstr>
      <vt:lpstr>Customer:</vt:lpstr>
      <vt:lpstr>PowerPoint Presentation</vt:lpstr>
      <vt:lpstr>Place Order</vt:lpstr>
      <vt:lpstr>PowerPoint Presentation</vt:lpstr>
      <vt:lpstr>DFD Level 1:</vt:lpstr>
      <vt:lpstr>DFD Level 0:</vt:lpstr>
      <vt:lpstr>Company</vt:lpstr>
      <vt:lpstr>PowerPoint Presentation</vt:lpstr>
      <vt:lpstr>Customer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Saifullah Rahimi</cp:lastModifiedBy>
  <cp:revision>459</cp:revision>
  <dcterms:created xsi:type="dcterms:W3CDTF">2016-11-18T00:34:11Z</dcterms:created>
  <dcterms:modified xsi:type="dcterms:W3CDTF">2021-08-01T18:49:21Z</dcterms:modified>
</cp:coreProperties>
</file>